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0" r:id="rId3"/>
    <p:sldId id="275" r:id="rId4"/>
    <p:sldId id="298" r:id="rId5"/>
    <p:sldId id="257" r:id="rId6"/>
    <p:sldId id="276" r:id="rId7"/>
    <p:sldId id="259" r:id="rId8"/>
    <p:sldId id="278" r:id="rId9"/>
    <p:sldId id="277" r:id="rId10"/>
    <p:sldId id="279" r:id="rId11"/>
    <p:sldId id="281" r:id="rId12"/>
    <p:sldId id="261" r:id="rId13"/>
    <p:sldId id="260" r:id="rId14"/>
    <p:sldId id="262" r:id="rId15"/>
    <p:sldId id="282" r:id="rId16"/>
    <p:sldId id="283" r:id="rId17"/>
    <p:sldId id="284" r:id="rId18"/>
    <p:sldId id="263" r:id="rId19"/>
    <p:sldId id="289" r:id="rId20"/>
    <p:sldId id="290" r:id="rId21"/>
    <p:sldId id="266" r:id="rId22"/>
    <p:sldId id="296" r:id="rId23"/>
    <p:sldId id="267" r:id="rId24"/>
    <p:sldId id="291" r:id="rId25"/>
    <p:sldId id="269" r:id="rId26"/>
    <p:sldId id="265" r:id="rId27"/>
    <p:sldId id="293" r:id="rId28"/>
    <p:sldId id="271" r:id="rId29"/>
    <p:sldId id="294" r:id="rId30"/>
    <p:sldId id="295"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2065" autoAdjust="0"/>
  </p:normalViewPr>
  <p:slideViewPr>
    <p:cSldViewPr snapToGrid="0">
      <p:cViewPr varScale="1">
        <p:scale>
          <a:sx n="68" d="100"/>
          <a:sy n="68" d="100"/>
        </p:scale>
        <p:origin x="127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3C5EA-E68C-4290-9FD6-8C9E03E46562}" type="datetimeFigureOut">
              <a:rPr lang="es-ES" smtClean="0"/>
              <a:t>05/06/2022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76F43-533E-4C60-8530-BBC0970E1CCB}" type="slidenum">
              <a:rPr lang="es-ES" smtClean="0"/>
              <a:t>‹Nº›</a:t>
            </a:fld>
            <a:endParaRPr lang="es-ES"/>
          </a:p>
        </p:txBody>
      </p:sp>
    </p:spTree>
    <p:extLst>
      <p:ext uri="{BB962C8B-B14F-4D97-AF65-F5344CB8AC3E}">
        <p14:creationId xmlns:p14="http://schemas.microsoft.com/office/powerpoint/2010/main" val="355427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Times New Roman" panose="02020603050405020304" pitchFamily="18" charset="0"/>
              </a:rPr>
              <a:t>Desde ya hace unos años, el internet de las cosas está llegado a ámbitos que antes eran inimaginables, pero hay un ámbito que aún no está muy explorado, el de los videojuegos. </a:t>
            </a:r>
          </a:p>
          <a:p>
            <a:endParaRPr lang="es-ES"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Times New Roman" panose="02020603050405020304" pitchFamily="18" charset="0"/>
              </a:rPr>
              <a:t>En este trabajo se pretende explorar las posibilidades de fusionar videojuegos con réplicas robóticas físicas mediante las tecnologías del internet de las cosas. Concretamente se propone replicar el juego arcade clásico MsPacMan con robots físicos que se desenvuelven en un tablero real por medio de distintos sensores. </a:t>
            </a:r>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3</a:t>
            </a:fld>
            <a:endParaRPr lang="es-ES"/>
          </a:p>
        </p:txBody>
      </p:sp>
    </p:spTree>
    <p:extLst>
      <p:ext uri="{BB962C8B-B14F-4D97-AF65-F5344CB8AC3E}">
        <p14:creationId xmlns:p14="http://schemas.microsoft.com/office/powerpoint/2010/main" val="230051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empezar con el proyecto en si, era necesario entender el funcionamiento de cada uno de los componentes que tenemos. De esta manera, se evitan errores de compatibilidades entre componentes al unirlos todos en uno. </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13</a:t>
            </a:fld>
            <a:endParaRPr lang="es-ES"/>
          </a:p>
        </p:txBody>
      </p:sp>
    </p:spTree>
    <p:extLst>
      <p:ext uri="{BB962C8B-B14F-4D97-AF65-F5344CB8AC3E}">
        <p14:creationId xmlns:p14="http://schemas.microsoft.com/office/powerpoint/2010/main" val="366889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18</a:t>
            </a:fld>
            <a:endParaRPr lang="es-ES"/>
          </a:p>
        </p:txBody>
      </p:sp>
    </p:spTree>
    <p:extLst>
      <p:ext uri="{BB962C8B-B14F-4D97-AF65-F5344CB8AC3E}">
        <p14:creationId xmlns:p14="http://schemas.microsoft.com/office/powerpoint/2010/main" val="207928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había un problema, y era que si el robot entraba desviado a la intersección, al girar 90 grados, saldría desviado en la siguiente intersección. Por ello, durante las rectas, se va calculando el ángulo medio que lleva el robot, de esta manera, al entrar en una intersección, se calcula el ángulo de salida según el ángulo medio, no el de entrada.</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19</a:t>
            </a:fld>
            <a:endParaRPr lang="es-ES"/>
          </a:p>
        </p:txBody>
      </p:sp>
    </p:spTree>
    <p:extLst>
      <p:ext uri="{BB962C8B-B14F-4D97-AF65-F5344CB8AC3E}">
        <p14:creationId xmlns:p14="http://schemas.microsoft.com/office/powerpoint/2010/main" val="1580955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juego como tal corre en un ordenador usando una versión ligeramente modificada del MsPacMan vs </a:t>
            </a:r>
            <a:r>
              <a:rPr lang="es-ES" dirty="0" err="1"/>
              <a:t>Ghost</a:t>
            </a:r>
            <a:r>
              <a:rPr lang="es-ES" dirty="0"/>
              <a:t> Engine desarrollado por el grupo GAIA. Básicamente en esta versión modificada lo que se permite es pasar un </a:t>
            </a:r>
            <a:r>
              <a:rPr lang="es-ES" dirty="0" err="1"/>
              <a:t>observer</a:t>
            </a:r>
            <a:r>
              <a:rPr lang="es-ES" dirty="0"/>
              <a:t> al motor el cual será llamada en cada bucle. Cuando en un bucle se ha realizado un giro, se envía un mensaje al un servidor arduino el cual tiene los 5 módulos bluetooth que cada uno se conecta a cada robot. Una vez el servidor arduino recibe el mensaje, este se reenvía al robot correspondiente.</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21</a:t>
            </a:fld>
            <a:endParaRPr lang="es-ES"/>
          </a:p>
        </p:txBody>
      </p:sp>
    </p:spTree>
    <p:extLst>
      <p:ext uri="{BB962C8B-B14F-4D97-AF65-F5344CB8AC3E}">
        <p14:creationId xmlns:p14="http://schemas.microsoft.com/office/powerpoint/2010/main" val="42713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lo largo del desarrollo hubo 3 grandes problemas. El primero fue la sensibilidad lumínica. </a:t>
            </a:r>
          </a:p>
          <a:p>
            <a:r>
              <a:rPr lang="es-ES" dirty="0"/>
              <a:t>El segundo problema fue la batería ya que la carga de batería afecta al comportamiento.</a:t>
            </a:r>
          </a:p>
          <a:p>
            <a:r>
              <a:rPr lang="es-ES" dirty="0"/>
              <a:t>Y por último, y mayor problema,  el giroscopio. Los giroscopios son muy sensibles a todo, ya sea botes, temperatura, campos magnéticos y yo no he conseguido averiguar del todo como hacerlos funcionar sin acumular errores en cada giro.</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23</a:t>
            </a:fld>
            <a:endParaRPr lang="es-ES"/>
          </a:p>
        </p:txBody>
      </p:sp>
    </p:spTree>
    <p:extLst>
      <p:ext uri="{BB962C8B-B14F-4D97-AF65-F5344CB8AC3E}">
        <p14:creationId xmlns:p14="http://schemas.microsoft.com/office/powerpoint/2010/main" val="38233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tanto, se acabó usando esta nueva implementación. Que es la misma que ya teníamos, solo que con unos carriles para ayudar</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24</a:t>
            </a:fld>
            <a:endParaRPr lang="es-ES"/>
          </a:p>
        </p:txBody>
      </p:sp>
    </p:spTree>
    <p:extLst>
      <p:ext uri="{BB962C8B-B14F-4D97-AF65-F5344CB8AC3E}">
        <p14:creationId xmlns:p14="http://schemas.microsoft.com/office/powerpoint/2010/main" val="3962611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Vemos como quedaban las guías en el render. En las rectas, el robot entraría en estas zonas y por tanto ayudaría a enderezar el rumbo. Esto funcionó, pero hasta cierto punto, se seguían arrastrando algunos errores de precisión, los cuales para resolver habría que bajar la velocidad del robot, pero para hacer esto, era necesario unir ambos motores de cada lado para multiplicar por dos la fuerza.</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25</a:t>
            </a:fld>
            <a:endParaRPr lang="es-ES"/>
          </a:p>
        </p:txBody>
      </p:sp>
    </p:spTree>
    <p:extLst>
      <p:ext uri="{BB962C8B-B14F-4D97-AF65-F5344CB8AC3E}">
        <p14:creationId xmlns:p14="http://schemas.microsoft.com/office/powerpoint/2010/main" val="413820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momento es en el que introducen las orugas, sin duda la mejor iteración. Es el mejor resultado obtenido pero aún así, el giroscopio y los errores conllevaba, hacía que el robot se acabara perdiendo al rato.  Ahora veremos un video.</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26</a:t>
            </a:fld>
            <a:endParaRPr lang="es-ES"/>
          </a:p>
        </p:txBody>
      </p:sp>
    </p:spTree>
    <p:extLst>
      <p:ext uri="{BB962C8B-B14F-4D97-AF65-F5344CB8AC3E}">
        <p14:creationId xmlns:p14="http://schemas.microsoft.com/office/powerpoint/2010/main" val="1108798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final como tal no se ha conseguido, pero aún así se ha conseguido una implementación avanzada.  El sistema de comunicación </a:t>
            </a:r>
            <a:r>
              <a:rPr lang="es-ES" dirty="0" err="1"/>
              <a:t>via</a:t>
            </a:r>
            <a:r>
              <a:rPr lang="es-ES" dirty="0"/>
              <a:t> bluetooth es muy robusto, puedo aguantar proyecto de la escala, todo lo relacionado con el motor del MsPacMan funciona y los mensajes le llegan al robot pasando por el servidor arduino. Lo único que falla es el propio robot y si se tuviera que apostar por algo que falla, yo también hubiera dicho que sería eso ya que es hardware y la parte de la que tengo menos conocimientos. Aún así, sigo orgulloso de lo conseguido.</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28</a:t>
            </a:fld>
            <a:endParaRPr lang="es-ES"/>
          </a:p>
        </p:txBody>
      </p:sp>
    </p:spTree>
    <p:extLst>
      <p:ext uri="{BB962C8B-B14F-4D97-AF65-F5344CB8AC3E}">
        <p14:creationId xmlns:p14="http://schemas.microsoft.com/office/powerpoint/2010/main" val="3097379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Pese a aún no estar terminado, hicimos una jornada de grabación para un </a:t>
            </a:r>
            <a:r>
              <a:rPr lang="es-ES" dirty="0" err="1"/>
              <a:t>spor</a:t>
            </a:r>
            <a:r>
              <a:rPr lang="es-ES" dirty="0"/>
              <a:t> publicitario de la facultas. </a:t>
            </a:r>
            <a:r>
              <a:rPr lang="es-ES" dirty="0" err="1"/>
              <a:t>Allñi</a:t>
            </a:r>
            <a:r>
              <a:rPr lang="es-ES" dirty="0"/>
              <a:t> estamos grabando. Luego aquí vemos el video, y bueno, esto es la página oficial de la facultad ahora mismo, allí está el trabajo. También, si todo va bien, en 2023 estaremos en Aula aquí en el IFEMA para mostrar el trabajo</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29</a:t>
            </a:fld>
            <a:endParaRPr lang="es-ES"/>
          </a:p>
        </p:txBody>
      </p:sp>
    </p:spTree>
    <p:extLst>
      <p:ext uri="{BB962C8B-B14F-4D97-AF65-F5344CB8AC3E}">
        <p14:creationId xmlns:p14="http://schemas.microsoft.com/office/powerpoint/2010/main" val="920465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Times New Roman" panose="02020603050405020304" pitchFamily="18" charset="0"/>
              </a:rPr>
              <a:t>Desde ya hace unos años, el internet de las cosas está llegado a ámbitos que antes eran inimaginables, pero hay un ámbito que aún no está muy explorado, el de los videojuegos. </a:t>
            </a:r>
          </a:p>
          <a:p>
            <a:endParaRPr lang="es-ES" sz="1800" b="0" i="0" u="none" strike="noStrike" baseline="0" dirty="0">
              <a:solidFill>
                <a:srgbClr val="000000"/>
              </a:solidFill>
              <a:latin typeface="Times New Roman" panose="02020603050405020304" pitchFamily="18" charset="0"/>
            </a:endParaRPr>
          </a:p>
          <a:p>
            <a:r>
              <a:rPr lang="es-ES" sz="1800" b="0" i="0" u="none" strike="noStrike" baseline="0" dirty="0">
                <a:solidFill>
                  <a:srgbClr val="000000"/>
                </a:solidFill>
                <a:latin typeface="Times New Roman" panose="02020603050405020304" pitchFamily="18" charset="0"/>
              </a:rPr>
              <a:t>En este trabajo se pretende explorar las posibilidades de fusionar videojuegos con réplicas robóticas físicas mediante las tecnologías del internet de las cosas. Concretamente se propone replicar el juego arcade clásico MsPacMan con robots físicos que se desenvuelven en un tablero real por medio de distintos sensores. </a:t>
            </a:r>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4</a:t>
            </a:fld>
            <a:endParaRPr lang="es-ES"/>
          </a:p>
        </p:txBody>
      </p:sp>
    </p:spTree>
    <p:extLst>
      <p:ext uri="{BB962C8B-B14F-4D97-AF65-F5344CB8AC3E}">
        <p14:creationId xmlns:p14="http://schemas.microsoft.com/office/powerpoint/2010/main" val="112507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objectives of this project is to obtain knowledge that expands from a computer program to the construction of intelligent robots. The idea is to analyze the feasibility and success of using robots for the physical representation of a retro video game. </a:t>
            </a:r>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5</a:t>
            </a:fld>
            <a:endParaRPr lang="es-ES"/>
          </a:p>
        </p:txBody>
      </p:sp>
    </p:spTree>
    <p:extLst>
      <p:ext uri="{BB962C8B-B14F-4D97-AF65-F5344CB8AC3E}">
        <p14:creationId xmlns:p14="http://schemas.microsoft.com/office/powerpoint/2010/main" val="37713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More </a:t>
            </a:r>
            <a:r>
              <a:rPr lang="es-ES" dirty="0" err="1"/>
              <a:t>specifically</a:t>
            </a:r>
            <a:r>
              <a:rPr lang="es-ES" dirty="0"/>
              <a:t>, </a:t>
            </a:r>
            <a:r>
              <a:rPr lang="es-ES" dirty="0" err="1"/>
              <a:t>the</a:t>
            </a:r>
            <a:r>
              <a:rPr lang="es-ES" dirty="0"/>
              <a:t> </a:t>
            </a:r>
            <a:r>
              <a:rPr lang="es-ES" dirty="0" err="1"/>
              <a:t>objectives</a:t>
            </a:r>
            <a:r>
              <a:rPr lang="es-ES" dirty="0"/>
              <a:t> ara:</a:t>
            </a:r>
          </a:p>
          <a:p>
            <a:r>
              <a:rPr lang="en-US" dirty="0"/>
              <a:t>- Integration of the MsPacMan game with a framework that allows the extraction of data.</a:t>
            </a:r>
          </a:p>
          <a:p>
            <a:pPr marL="0" indent="0">
              <a:buFontTx/>
              <a:buNone/>
            </a:pPr>
            <a:r>
              <a:rPr lang="en-US" dirty="0"/>
              <a:t>- Understand the basic operation of robots, their construction and the way they are programmed.</a:t>
            </a:r>
          </a:p>
          <a:p>
            <a:pPr marL="0" indent="0">
              <a:buFontTx/>
              <a:buNone/>
            </a:pPr>
            <a:r>
              <a:rPr lang="en-US" dirty="0"/>
              <a:t>- Develop an intelligent system capable of reading the environment and making the right decisions to keep itself running.</a:t>
            </a:r>
          </a:p>
          <a:p>
            <a:pPr marL="0" indent="0">
              <a:buFontTx/>
              <a:buNone/>
            </a:pPr>
            <a:r>
              <a:rPr lang="en-US" dirty="0"/>
              <a:t>- The creation of a bidirectional communication system between Arduinos and a computer via.</a:t>
            </a:r>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6</a:t>
            </a:fld>
            <a:endParaRPr lang="es-ES"/>
          </a:p>
        </p:txBody>
      </p:sp>
    </p:spTree>
    <p:extLst>
      <p:ext uri="{BB962C8B-B14F-4D97-AF65-F5344CB8AC3E}">
        <p14:creationId xmlns:p14="http://schemas.microsoft.com/office/powerpoint/2010/main" val="149329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 primero de todo es dividir el problema en subproblemas mas manejables. Para ello se plantean tres preguntas</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7</a:t>
            </a:fld>
            <a:endParaRPr lang="es-ES"/>
          </a:p>
        </p:txBody>
      </p:sp>
    </p:spTree>
    <p:extLst>
      <p:ext uri="{BB962C8B-B14F-4D97-AF65-F5344CB8AC3E}">
        <p14:creationId xmlns:p14="http://schemas.microsoft.com/office/powerpoint/2010/main" val="123995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robot tendrá 4 ruedas con un motor en cada una de ellas obteniendo un movimiento estilo tanque. De esta manera, cuando se quiera efectuar un giro, tan solo habría que invertir los sentidos de los motores de cada lado del robot y el propio robot rotará sobre si mismo. Esto nos permitirá reducir el tamaño del mapa considerablemente ya que se necesita poco espacio para los giros.</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8</a:t>
            </a:fld>
            <a:endParaRPr lang="es-ES"/>
          </a:p>
        </p:txBody>
      </p:sp>
    </p:spTree>
    <p:extLst>
      <p:ext uri="{BB962C8B-B14F-4D97-AF65-F5344CB8AC3E}">
        <p14:creationId xmlns:p14="http://schemas.microsoft.com/office/powerpoint/2010/main" val="220838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Times New Roman" panose="02020603050405020304" pitchFamily="18" charset="0"/>
              </a:rPr>
              <a:t>La principal inspiración para el proyecto fueron las competiciones de robots siguiendo líneas. En estas competiciones, hay un recorrido marcado en el suelo mediante unas líneas negras, y los robots tienen que realizar todo el recorrido lo más rápido posible sin desviarse. El problema con estos robots es que tienen un comportamiento muy sencillo el cual no es suficiente para lo que se quiere conseguir en este trabajo y normalmente suelen tener un tamaño considerable y necesitan mucho espacio, lo cual tampoco es ideal para este proyecto. </a:t>
            </a:r>
            <a:endParaRPr lang="es-ES" dirty="0"/>
          </a:p>
        </p:txBody>
      </p:sp>
      <p:sp>
        <p:nvSpPr>
          <p:cNvPr id="4" name="Marcador de número de diapositiva 3"/>
          <p:cNvSpPr>
            <a:spLocks noGrp="1"/>
          </p:cNvSpPr>
          <p:nvPr>
            <p:ph type="sldNum" sz="quarter" idx="5"/>
          </p:nvPr>
        </p:nvSpPr>
        <p:spPr/>
        <p:txBody>
          <a:bodyPr/>
          <a:lstStyle/>
          <a:p>
            <a:fld id="{1B176F43-533E-4C60-8530-BBC0970E1CCB}" type="slidenum">
              <a:rPr lang="es-ES" smtClean="0"/>
              <a:t>9</a:t>
            </a:fld>
            <a:endParaRPr lang="es-ES"/>
          </a:p>
        </p:txBody>
      </p:sp>
    </p:spTree>
    <p:extLst>
      <p:ext uri="{BB962C8B-B14F-4D97-AF65-F5344CB8AC3E}">
        <p14:creationId xmlns:p14="http://schemas.microsoft.com/office/powerpoint/2010/main" val="942491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la última pregunta es la comunicación y como será entre robots. La mejor forma de hacerlo es </a:t>
            </a:r>
            <a:r>
              <a:rPr lang="es-ES" dirty="0" err="1"/>
              <a:t>via</a:t>
            </a:r>
            <a:r>
              <a:rPr lang="es-ES" dirty="0"/>
              <a:t> </a:t>
            </a:r>
            <a:r>
              <a:rPr lang="es-ES" dirty="0" err="1"/>
              <a:t>blutooth</a:t>
            </a:r>
            <a:r>
              <a:rPr lang="es-ES" dirty="0"/>
              <a:t>, esto permite intercambiar mensajes rápidamente sin mucha latencia. Es verdad que no obtendremos un rango muy alto, pero nunca se tendrán robots a más de 5 metros entre si, así que con esto nos sirve.</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10</a:t>
            </a:fld>
            <a:endParaRPr lang="es-ES"/>
          </a:p>
        </p:txBody>
      </p:sp>
    </p:spTree>
    <p:extLst>
      <p:ext uri="{BB962C8B-B14F-4D97-AF65-F5344CB8AC3E}">
        <p14:creationId xmlns:p14="http://schemas.microsoft.com/office/powerpoint/2010/main" val="2505525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Tras analizar las necesidades, estos son los componentes iniciales que necesitaría un robot. Tenemos las 4 ruedas con los cuatro motores, que en esta ilustración están abajo y no se ven. Tenemos dos </a:t>
            </a:r>
            <a:r>
              <a:rPr lang="es-ES" dirty="0" err="1"/>
              <a:t>punte</a:t>
            </a:r>
            <a:r>
              <a:rPr lang="es-ES" dirty="0"/>
              <a:t> en H los cuales cada uno puede controlar dos robots. Tenemos el arduino, tres sensores </a:t>
            </a:r>
            <a:r>
              <a:rPr lang="es-ES" dirty="0" err="1"/>
              <a:t>infrarojos</a:t>
            </a:r>
            <a:r>
              <a:rPr lang="es-ES" dirty="0"/>
              <a:t> para detectar las líneas en el suelo, tenemos también una batería de 9v y el módulo bluetooth</a:t>
            </a:r>
          </a:p>
        </p:txBody>
      </p:sp>
      <p:sp>
        <p:nvSpPr>
          <p:cNvPr id="4" name="Marcador de número de diapositiva 3"/>
          <p:cNvSpPr>
            <a:spLocks noGrp="1"/>
          </p:cNvSpPr>
          <p:nvPr>
            <p:ph type="sldNum" sz="quarter" idx="5"/>
          </p:nvPr>
        </p:nvSpPr>
        <p:spPr/>
        <p:txBody>
          <a:bodyPr/>
          <a:lstStyle/>
          <a:p>
            <a:fld id="{1B176F43-533E-4C60-8530-BBC0970E1CCB}" type="slidenum">
              <a:rPr lang="es-ES" smtClean="0"/>
              <a:t>12</a:t>
            </a:fld>
            <a:endParaRPr lang="es-ES"/>
          </a:p>
        </p:txBody>
      </p:sp>
    </p:spTree>
    <p:extLst>
      <p:ext uri="{BB962C8B-B14F-4D97-AF65-F5344CB8AC3E}">
        <p14:creationId xmlns:p14="http://schemas.microsoft.com/office/powerpoint/2010/main" val="419186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79B8B-A4C1-D465-60F8-A3D4335777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168F735-EC75-0B60-E864-9AE3E91B7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CAFFABE-935D-BB42-8F32-24A147C67312}"/>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E2A540CA-521C-5D22-7E62-CF0DB2CBF99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7FBE5A2-D827-FBA1-8931-1B08F3587BA6}"/>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103337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7BEC9-B46B-037F-C744-517762BAC8C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58720A7-29D8-655A-B36A-9C9B9476613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C1B3CE7-6146-EAC9-A342-252BFE8E5DED}"/>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91FB467C-6CCA-461A-F708-7DB52FCD403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D19CF27-7D2F-3B0F-1502-BC86167B3A0A}"/>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369632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02B7E6A-F5F6-CBDF-C39F-B202FE6BF83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008B822-84D5-8AFB-5374-F982DC57BF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149A7D5-11E6-C418-D6B0-025823323283}"/>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49B79B3B-E954-C349-8DEB-591798292CE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11540E1-75AF-7BA8-99A6-CFDB7EFD75D2}"/>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335542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D67DBE-419C-FA4F-CB8D-4605B4568E9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A4CCE5A-09BF-4804-47D8-1FE5F622D4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8092534-50D0-1FD6-975B-5C8C8209C31C}"/>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59FCDA9F-FE06-E478-39D4-5D4021C212A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404CD71-5F2B-451D-8FCA-CC92E5E63CDB}"/>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101228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DAA3E-C482-3AB8-EB89-89E7C41065F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F2304A1-E9FD-F597-B9C2-115D46B7A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CBF4821-7868-7DD8-30A6-3405686E6BD6}"/>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C076F856-60FC-C0D6-18D8-05F6AC085B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BA77334-B3AD-F4EC-D53C-7940A95E9659}"/>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2251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1FB336-FE70-27C4-D25E-96506A40BD5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FD730E7-2373-2506-1E3D-8AA7F45BA09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6A03150-69FF-BE76-E75A-60BA7EC04C3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CA97AD6-90F7-2739-2CE6-F33404AA8E7F}"/>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6" name="Marcador de pie de página 5">
            <a:extLst>
              <a:ext uri="{FF2B5EF4-FFF2-40B4-BE49-F238E27FC236}">
                <a16:creationId xmlns:a16="http://schemas.microsoft.com/office/drawing/2014/main" id="{620A4CD7-2A2E-42DE-FBFC-9F246A304FB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AF3F8EF-BE6D-1F7C-E976-FE0906295062}"/>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3408864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6310C-A0B8-9529-CEA8-8AF5361F1BD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CB8B453-4F4F-487C-C677-EA592F777A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BC1756-F4BD-210E-509D-B9C7210A6FF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B4C0AD5-3742-C256-1D88-834372ED0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B0B1F48-BCF7-5787-3759-9355A70FF2E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429C520-6AF0-1C1F-2CA6-B414B4F97A14}"/>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8" name="Marcador de pie de página 7">
            <a:extLst>
              <a:ext uri="{FF2B5EF4-FFF2-40B4-BE49-F238E27FC236}">
                <a16:creationId xmlns:a16="http://schemas.microsoft.com/office/drawing/2014/main" id="{1410AF4B-EFE8-0D52-6768-6D7FD1BF774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8D934D6-02B2-1426-CE17-D9FB25D7CCC3}"/>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194064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B3BE2-E521-FCA0-42B0-AF115BF1983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698348E-F775-DBD4-E584-454E40EFEE57}"/>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4" name="Marcador de pie de página 3">
            <a:extLst>
              <a:ext uri="{FF2B5EF4-FFF2-40B4-BE49-F238E27FC236}">
                <a16:creationId xmlns:a16="http://schemas.microsoft.com/office/drawing/2014/main" id="{E8789564-B979-6F64-7A0F-D0C2ADE7150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AAE1451-313E-1F8F-4E3B-85063969C401}"/>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1734595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055822A-796B-05D9-5F58-974A81948EBD}"/>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3" name="Marcador de pie de página 2">
            <a:extLst>
              <a:ext uri="{FF2B5EF4-FFF2-40B4-BE49-F238E27FC236}">
                <a16:creationId xmlns:a16="http://schemas.microsoft.com/office/drawing/2014/main" id="{64A9E8EB-20D2-8812-7A94-5D66BAD0F14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55B47F1-00EA-0051-CF31-5A90D3BC0B1F}"/>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439407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991AE-9B37-AA73-A588-F8AC83BFAF3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2AC5646-A42F-20BD-ABA1-0F2D3359D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025A43-83E4-1DEC-350F-CE8136426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830F54C-69CC-2640-40E1-272E063B5E7E}"/>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6" name="Marcador de pie de página 5">
            <a:extLst>
              <a:ext uri="{FF2B5EF4-FFF2-40B4-BE49-F238E27FC236}">
                <a16:creationId xmlns:a16="http://schemas.microsoft.com/office/drawing/2014/main" id="{8EC1D4F7-260A-8AF1-B72A-626ADD10E17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F6B21E8-42CD-ABE2-56FE-3EAAB6A3D648}"/>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3162505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E696D-77E3-AE9A-DAD9-19D92ECD01B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9B94E23-951E-47C4-FDE9-8AE847E30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54FBA6E-088D-9D53-3829-07A84FDACC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D067EA2-05E1-51B5-35B9-4E004452877A}"/>
              </a:ext>
            </a:extLst>
          </p:cNvPr>
          <p:cNvSpPr>
            <a:spLocks noGrp="1"/>
          </p:cNvSpPr>
          <p:nvPr>
            <p:ph type="dt" sz="half" idx="10"/>
          </p:nvPr>
        </p:nvSpPr>
        <p:spPr/>
        <p:txBody>
          <a:bodyPr/>
          <a:lstStyle/>
          <a:p>
            <a:fld id="{ED42F432-BE4B-4B3C-BAEF-9C0988589472}" type="datetimeFigureOut">
              <a:rPr lang="es-ES" smtClean="0"/>
              <a:t>05/06/2022</a:t>
            </a:fld>
            <a:endParaRPr lang="es-ES"/>
          </a:p>
        </p:txBody>
      </p:sp>
      <p:sp>
        <p:nvSpPr>
          <p:cNvPr id="6" name="Marcador de pie de página 5">
            <a:extLst>
              <a:ext uri="{FF2B5EF4-FFF2-40B4-BE49-F238E27FC236}">
                <a16:creationId xmlns:a16="http://schemas.microsoft.com/office/drawing/2014/main" id="{521C194E-A61F-E9B1-4DE9-C7B33C4C3E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FE4A5C4-2FE1-F2E3-CB0D-ADD15D716710}"/>
              </a:ext>
            </a:extLst>
          </p:cNvPr>
          <p:cNvSpPr>
            <a:spLocks noGrp="1"/>
          </p:cNvSpPr>
          <p:nvPr>
            <p:ph type="sldNum" sz="quarter" idx="12"/>
          </p:nvPr>
        </p:nvSpPr>
        <p:spPr/>
        <p:txBody>
          <a:bodyPr/>
          <a:lstStyle/>
          <a:p>
            <a:fld id="{9829ED83-30F9-432E-B61F-452209D7A479}" type="slidenum">
              <a:rPr lang="es-ES" smtClean="0"/>
              <a:t>‹Nº›</a:t>
            </a:fld>
            <a:endParaRPr lang="es-ES"/>
          </a:p>
        </p:txBody>
      </p:sp>
    </p:spTree>
    <p:extLst>
      <p:ext uri="{BB962C8B-B14F-4D97-AF65-F5344CB8AC3E}">
        <p14:creationId xmlns:p14="http://schemas.microsoft.com/office/powerpoint/2010/main" val="1269017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EC9F06A-2035-818A-2E07-0B84BEBD8B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7F9FC27-CE94-D2C4-A749-846F4DD82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F5453F3-523B-F487-AD82-33471ADC0B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2F432-BE4B-4B3C-BAEF-9C0988589472}" type="datetimeFigureOut">
              <a:rPr lang="es-ES" smtClean="0"/>
              <a:t>05/06/2022</a:t>
            </a:fld>
            <a:endParaRPr lang="es-ES"/>
          </a:p>
        </p:txBody>
      </p:sp>
      <p:sp>
        <p:nvSpPr>
          <p:cNvPr id="5" name="Marcador de pie de página 4">
            <a:extLst>
              <a:ext uri="{FF2B5EF4-FFF2-40B4-BE49-F238E27FC236}">
                <a16:creationId xmlns:a16="http://schemas.microsoft.com/office/drawing/2014/main" id="{D3EF74F1-2882-27FF-3683-1DABB8E83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575AB60D-D5BC-6DD1-D8E8-6A68EFF72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9ED83-30F9-432E-B61F-452209D7A479}" type="slidenum">
              <a:rPr lang="es-ES" smtClean="0"/>
              <a:t>‹Nº›</a:t>
            </a:fld>
            <a:endParaRPr lang="es-ES"/>
          </a:p>
        </p:txBody>
      </p:sp>
    </p:spTree>
    <p:extLst>
      <p:ext uri="{BB962C8B-B14F-4D97-AF65-F5344CB8AC3E}">
        <p14:creationId xmlns:p14="http://schemas.microsoft.com/office/powerpoint/2010/main" val="2718082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3.png"/><Relationship Id="rId4"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D48D4AE-E81D-EEBF-038E-480286087DF9}"/>
              </a:ext>
            </a:extLst>
          </p:cNvPr>
          <p:cNvPicPr>
            <a:picLocks noChangeAspect="1"/>
          </p:cNvPicPr>
          <p:nvPr/>
        </p:nvPicPr>
        <p:blipFill>
          <a:blip r:embed="rId2"/>
          <a:stretch>
            <a:fillRect/>
          </a:stretch>
        </p:blipFill>
        <p:spPr>
          <a:xfrm rot="2548000">
            <a:off x="542013" y="5285071"/>
            <a:ext cx="1963973" cy="1744897"/>
          </a:xfrm>
          <a:prstGeom prst="rect">
            <a:avLst/>
          </a:prstGeom>
        </p:spPr>
      </p:pic>
      <p:sp>
        <p:nvSpPr>
          <p:cNvPr id="2" name="Título 1">
            <a:extLst>
              <a:ext uri="{FF2B5EF4-FFF2-40B4-BE49-F238E27FC236}">
                <a16:creationId xmlns:a16="http://schemas.microsoft.com/office/drawing/2014/main" id="{1968F67D-952B-54F8-F754-BAE1CB7E585D}"/>
              </a:ext>
            </a:extLst>
          </p:cNvPr>
          <p:cNvSpPr>
            <a:spLocks noGrp="1"/>
          </p:cNvSpPr>
          <p:nvPr>
            <p:ph type="ctrTitle"/>
          </p:nvPr>
        </p:nvSpPr>
        <p:spPr>
          <a:xfrm>
            <a:off x="1524000" y="1600200"/>
            <a:ext cx="9144000" cy="2738336"/>
          </a:xfrm>
        </p:spPr>
        <p:txBody>
          <a:bodyPr>
            <a:normAutofit fontScale="90000"/>
          </a:bodyPr>
          <a:lstStyle/>
          <a:p>
            <a:r>
              <a:rPr lang="es-ES" dirty="0"/>
              <a:t>Entorno </a:t>
            </a:r>
            <a:r>
              <a:rPr lang="es-ES" dirty="0" err="1"/>
              <a:t>IoT</a:t>
            </a:r>
            <a:r>
              <a:rPr lang="es-ES" dirty="0"/>
              <a:t> para la ejecución de comportamientos inteligentes</a:t>
            </a:r>
            <a:br>
              <a:rPr lang="es-ES" dirty="0"/>
            </a:br>
            <a:r>
              <a:rPr lang="es-ES" sz="1100" dirty="0"/>
              <a:t> </a:t>
            </a:r>
            <a:br>
              <a:rPr lang="es-ES" dirty="0"/>
            </a:br>
            <a:r>
              <a:rPr lang="es-ES" sz="4400" i="1" dirty="0" err="1"/>
              <a:t>IoT</a:t>
            </a:r>
            <a:r>
              <a:rPr lang="es-ES" sz="4400" i="1" dirty="0"/>
              <a:t> </a:t>
            </a:r>
            <a:r>
              <a:rPr lang="es-ES" sz="4400" i="1" dirty="0" err="1"/>
              <a:t>enviroment</a:t>
            </a:r>
            <a:r>
              <a:rPr lang="es-ES" sz="4400" i="1" dirty="0"/>
              <a:t> </a:t>
            </a:r>
            <a:r>
              <a:rPr lang="es-ES" sz="4400" i="1" dirty="0" err="1"/>
              <a:t>for</a:t>
            </a:r>
            <a:r>
              <a:rPr lang="es-ES" sz="4400" i="1" dirty="0"/>
              <a:t> </a:t>
            </a:r>
            <a:r>
              <a:rPr lang="es-ES" sz="4400" i="1" dirty="0" err="1"/>
              <a:t>the</a:t>
            </a:r>
            <a:r>
              <a:rPr lang="es-ES" sz="4400" i="1" dirty="0"/>
              <a:t> </a:t>
            </a:r>
            <a:r>
              <a:rPr lang="es-ES" sz="4400" i="1" dirty="0" err="1"/>
              <a:t>execution</a:t>
            </a:r>
            <a:r>
              <a:rPr lang="es-ES" sz="4400" i="1" dirty="0"/>
              <a:t> </a:t>
            </a:r>
            <a:r>
              <a:rPr lang="es-ES" sz="4400" i="1" dirty="0" err="1"/>
              <a:t>of</a:t>
            </a:r>
            <a:r>
              <a:rPr lang="es-ES" sz="4400" i="1" dirty="0"/>
              <a:t> </a:t>
            </a:r>
            <a:r>
              <a:rPr lang="es-ES" sz="4400" i="1" dirty="0" err="1"/>
              <a:t>intelligent</a:t>
            </a:r>
            <a:r>
              <a:rPr lang="es-ES" sz="4400" i="1" dirty="0"/>
              <a:t> </a:t>
            </a:r>
            <a:r>
              <a:rPr lang="es-ES" sz="4400" i="1" dirty="0" err="1"/>
              <a:t>behaviours</a:t>
            </a:r>
            <a:endParaRPr lang="es-ES" sz="4400" dirty="0"/>
          </a:p>
        </p:txBody>
      </p:sp>
      <p:sp>
        <p:nvSpPr>
          <p:cNvPr id="3" name="Subtítulo 2">
            <a:extLst>
              <a:ext uri="{FF2B5EF4-FFF2-40B4-BE49-F238E27FC236}">
                <a16:creationId xmlns:a16="http://schemas.microsoft.com/office/drawing/2014/main" id="{91B94B1B-D292-C5B8-187F-6070A1C2B19B}"/>
              </a:ext>
            </a:extLst>
          </p:cNvPr>
          <p:cNvSpPr>
            <a:spLocks noGrp="1"/>
          </p:cNvSpPr>
          <p:nvPr>
            <p:ph type="subTitle" idx="1"/>
          </p:nvPr>
        </p:nvSpPr>
        <p:spPr>
          <a:xfrm>
            <a:off x="1524000" y="4756826"/>
            <a:ext cx="9144000" cy="500974"/>
          </a:xfrm>
        </p:spPr>
        <p:txBody>
          <a:bodyPr/>
          <a:lstStyle/>
          <a:p>
            <a:r>
              <a:rPr lang="es-ES" dirty="0"/>
              <a:t>Juan Manuel </a:t>
            </a:r>
            <a:r>
              <a:rPr lang="es-ES" dirty="0" err="1"/>
              <a:t>Salvá</a:t>
            </a:r>
            <a:r>
              <a:rPr lang="es-ES" dirty="0"/>
              <a:t> Rossich</a:t>
            </a:r>
          </a:p>
        </p:txBody>
      </p:sp>
      <p:pic>
        <p:nvPicPr>
          <p:cNvPr id="5" name="Imagen 4" descr="Un conjunto de letras negras en un fondo negro&#10;&#10;Descripción generada automáticamente con confianza media">
            <a:extLst>
              <a:ext uri="{FF2B5EF4-FFF2-40B4-BE49-F238E27FC236}">
                <a16:creationId xmlns:a16="http://schemas.microsoft.com/office/drawing/2014/main" id="{6BCB2D61-B3E1-5861-5346-58392CB08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868" y="853440"/>
            <a:ext cx="10674772" cy="6004560"/>
          </a:xfrm>
          <a:prstGeom prst="rect">
            <a:avLst/>
          </a:prstGeom>
        </p:spPr>
      </p:pic>
      <p:pic>
        <p:nvPicPr>
          <p:cNvPr id="9" name="Imagen 8">
            <a:extLst>
              <a:ext uri="{FF2B5EF4-FFF2-40B4-BE49-F238E27FC236}">
                <a16:creationId xmlns:a16="http://schemas.microsoft.com/office/drawing/2014/main" id="{607E6055-7C22-62B3-47FC-180E910CA567}"/>
              </a:ext>
            </a:extLst>
          </p:cNvPr>
          <p:cNvPicPr>
            <a:picLocks noChangeAspect="1"/>
          </p:cNvPicPr>
          <p:nvPr/>
        </p:nvPicPr>
        <p:blipFill>
          <a:blip r:embed="rId4"/>
          <a:stretch>
            <a:fillRect/>
          </a:stretch>
        </p:blipFill>
        <p:spPr>
          <a:xfrm rot="17123706">
            <a:off x="10773102" y="-210674"/>
            <a:ext cx="1775773" cy="1529399"/>
          </a:xfrm>
          <a:prstGeom prst="rect">
            <a:avLst/>
          </a:prstGeom>
        </p:spPr>
      </p:pic>
      <p:pic>
        <p:nvPicPr>
          <p:cNvPr id="11" name="Imagen 10">
            <a:extLst>
              <a:ext uri="{FF2B5EF4-FFF2-40B4-BE49-F238E27FC236}">
                <a16:creationId xmlns:a16="http://schemas.microsoft.com/office/drawing/2014/main" id="{D989C2C4-27DD-244B-713B-2AAA3E095FE0}"/>
              </a:ext>
            </a:extLst>
          </p:cNvPr>
          <p:cNvPicPr>
            <a:picLocks noChangeAspect="1"/>
          </p:cNvPicPr>
          <p:nvPr/>
        </p:nvPicPr>
        <p:blipFill>
          <a:blip r:embed="rId5"/>
          <a:stretch>
            <a:fillRect/>
          </a:stretch>
        </p:blipFill>
        <p:spPr>
          <a:xfrm rot="2006946">
            <a:off x="-314018" y="-67281"/>
            <a:ext cx="1589552" cy="1567760"/>
          </a:xfrm>
          <a:prstGeom prst="rect">
            <a:avLst/>
          </a:prstGeom>
        </p:spPr>
      </p:pic>
      <p:pic>
        <p:nvPicPr>
          <p:cNvPr id="13" name="Imagen 12">
            <a:extLst>
              <a:ext uri="{FF2B5EF4-FFF2-40B4-BE49-F238E27FC236}">
                <a16:creationId xmlns:a16="http://schemas.microsoft.com/office/drawing/2014/main" id="{B4981EBA-D40D-8B3B-F089-EF964203414C}"/>
              </a:ext>
            </a:extLst>
          </p:cNvPr>
          <p:cNvPicPr>
            <a:picLocks noChangeAspect="1"/>
          </p:cNvPicPr>
          <p:nvPr/>
        </p:nvPicPr>
        <p:blipFill>
          <a:blip r:embed="rId6"/>
          <a:stretch>
            <a:fillRect/>
          </a:stretch>
        </p:blipFill>
        <p:spPr>
          <a:xfrm rot="19011103">
            <a:off x="5080905" y="-1030138"/>
            <a:ext cx="1515881" cy="1772704"/>
          </a:xfrm>
          <a:prstGeom prst="rect">
            <a:avLst/>
          </a:prstGeom>
        </p:spPr>
      </p:pic>
    </p:spTree>
    <p:extLst>
      <p:ext uri="{BB962C8B-B14F-4D97-AF65-F5344CB8AC3E}">
        <p14:creationId xmlns:p14="http://schemas.microsoft.com/office/powerpoint/2010/main" val="3650680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2ED6F9-DB82-4BC5-348C-CB66E1B1AD91}"/>
              </a:ext>
            </a:extLst>
          </p:cNvPr>
          <p:cNvSpPr>
            <a:spLocks noGrp="1"/>
          </p:cNvSpPr>
          <p:nvPr>
            <p:ph type="title"/>
          </p:nvPr>
        </p:nvSpPr>
        <p:spPr/>
        <p:txBody>
          <a:bodyPr>
            <a:normAutofit/>
          </a:bodyPr>
          <a:lstStyle/>
          <a:p>
            <a:r>
              <a:rPr lang="es-ES" dirty="0"/>
              <a:t>¿Cómo se va a comunicar con el resto de robots?</a:t>
            </a:r>
          </a:p>
        </p:txBody>
      </p:sp>
      <p:pic>
        <p:nvPicPr>
          <p:cNvPr id="4098" name="Picture 2" descr="Dirección Bluetooth: qué y cómo se construye el código alfanumérico que  vemos al escanear dispositivos">
            <a:extLst>
              <a:ext uri="{FF2B5EF4-FFF2-40B4-BE49-F238E27FC236}">
                <a16:creationId xmlns:a16="http://schemas.microsoft.com/office/drawing/2014/main" id="{9F15C1AE-69F8-9F1D-4FC0-3FA227DE1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2476500"/>
            <a:ext cx="42862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8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Investigación </a:t>
            </a:r>
            <a:r>
              <a:rPr lang="es-ES" dirty="0" err="1"/>
              <a:t>prévia</a:t>
            </a:r>
            <a:endParaRPr lang="es-ES" dirty="0"/>
          </a:p>
        </p:txBody>
      </p:sp>
    </p:spTree>
    <p:extLst>
      <p:ext uri="{BB962C8B-B14F-4D97-AF65-F5344CB8AC3E}">
        <p14:creationId xmlns:p14="http://schemas.microsoft.com/office/powerpoint/2010/main" val="3084736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042E2-7243-4CFB-E247-E11F961916F1}"/>
              </a:ext>
            </a:extLst>
          </p:cNvPr>
          <p:cNvSpPr>
            <a:spLocks noGrp="1"/>
          </p:cNvSpPr>
          <p:nvPr>
            <p:ph type="title"/>
          </p:nvPr>
        </p:nvSpPr>
        <p:spPr/>
        <p:txBody>
          <a:bodyPr/>
          <a:lstStyle/>
          <a:p>
            <a:pPr algn="ctr"/>
            <a:r>
              <a:rPr lang="es-ES" dirty="0"/>
              <a:t>Componentes iniciales</a:t>
            </a:r>
          </a:p>
        </p:txBody>
      </p:sp>
      <p:pic>
        <p:nvPicPr>
          <p:cNvPr id="4" name="Imagen 3" descr="Imagen que contiene interior, tabla, montón, mostrador&#10;&#10;Descripción generada automáticamente">
            <a:extLst>
              <a:ext uri="{FF2B5EF4-FFF2-40B4-BE49-F238E27FC236}">
                <a16:creationId xmlns:a16="http://schemas.microsoft.com/office/drawing/2014/main" id="{01C1C670-DDAD-955B-9E06-671E9D8E02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2241" y="1690688"/>
            <a:ext cx="6967518" cy="4263350"/>
          </a:xfrm>
          <a:prstGeom prst="rect">
            <a:avLst/>
          </a:prstGeom>
          <a:noFill/>
          <a:ln>
            <a:noFill/>
          </a:ln>
        </p:spPr>
      </p:pic>
    </p:spTree>
    <p:extLst>
      <p:ext uri="{BB962C8B-B14F-4D97-AF65-F5344CB8AC3E}">
        <p14:creationId xmlns:p14="http://schemas.microsoft.com/office/powerpoint/2010/main" val="37335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C71D1-BDDD-E3BD-CE3C-1FDF15DB61B0}"/>
              </a:ext>
            </a:extLst>
          </p:cNvPr>
          <p:cNvSpPr>
            <a:spLocks noGrp="1"/>
          </p:cNvSpPr>
          <p:nvPr>
            <p:ph type="title"/>
          </p:nvPr>
        </p:nvSpPr>
        <p:spPr/>
        <p:txBody>
          <a:bodyPr/>
          <a:lstStyle/>
          <a:p>
            <a:pPr algn="ctr"/>
            <a:r>
              <a:rPr lang="es-ES" dirty="0"/>
              <a:t>Pruebas</a:t>
            </a:r>
          </a:p>
        </p:txBody>
      </p:sp>
      <p:pic>
        <p:nvPicPr>
          <p:cNvPr id="7" name="Imagen 6">
            <a:extLst>
              <a:ext uri="{FF2B5EF4-FFF2-40B4-BE49-F238E27FC236}">
                <a16:creationId xmlns:a16="http://schemas.microsoft.com/office/drawing/2014/main" id="{D2C0A461-6F13-7BBF-C9F6-F69FF83F0C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8973963" y="1604678"/>
            <a:ext cx="1824990" cy="1370330"/>
          </a:xfrm>
          <a:prstGeom prst="rect">
            <a:avLst/>
          </a:prstGeom>
          <a:noFill/>
          <a:ln>
            <a:noFill/>
          </a:ln>
        </p:spPr>
      </p:pic>
      <p:pic>
        <p:nvPicPr>
          <p:cNvPr id="8" name="Imagen 7" descr="Imagen que contiene cuarto&#10;&#10;Descripción generada automáticamente">
            <a:extLst>
              <a:ext uri="{FF2B5EF4-FFF2-40B4-BE49-F238E27FC236}">
                <a16:creationId xmlns:a16="http://schemas.microsoft.com/office/drawing/2014/main" id="{A4DC0CF2-E673-38B1-77C5-15A66681487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8978091" y="2950146"/>
            <a:ext cx="1816735" cy="1359535"/>
          </a:xfrm>
          <a:prstGeom prst="rect">
            <a:avLst/>
          </a:prstGeom>
          <a:noFill/>
          <a:ln>
            <a:noFill/>
          </a:ln>
        </p:spPr>
      </p:pic>
      <p:pic>
        <p:nvPicPr>
          <p:cNvPr id="9" name="Imagen 8">
            <a:extLst>
              <a:ext uri="{FF2B5EF4-FFF2-40B4-BE49-F238E27FC236}">
                <a16:creationId xmlns:a16="http://schemas.microsoft.com/office/drawing/2014/main" id="{EC68C65E-6D5C-411F-019F-A7FC8772F4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8978726" y="4309681"/>
            <a:ext cx="1816100" cy="1362710"/>
          </a:xfrm>
          <a:prstGeom prst="rect">
            <a:avLst/>
          </a:prstGeom>
          <a:noFill/>
          <a:ln>
            <a:noFill/>
          </a:ln>
        </p:spPr>
      </p:pic>
      <p:pic>
        <p:nvPicPr>
          <p:cNvPr id="10" name="Imagen 9" descr="Imagen que contiene tabla, cama, espejo, plato&#10;&#10;Descripción generada automáticamente">
            <a:extLst>
              <a:ext uri="{FF2B5EF4-FFF2-40B4-BE49-F238E27FC236}">
                <a16:creationId xmlns:a16="http://schemas.microsoft.com/office/drawing/2014/main" id="{397E6148-EA58-FB79-676C-9028C92E8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6925" y="1606364"/>
            <a:ext cx="2358150" cy="4181941"/>
          </a:xfrm>
          <a:prstGeom prst="rect">
            <a:avLst/>
          </a:prstGeom>
        </p:spPr>
      </p:pic>
      <p:pic>
        <p:nvPicPr>
          <p:cNvPr id="12" name="Imagen 11" descr="Imagen de la pantalla de un video juego&#10;&#10;Descripción generada automáticamente con confianza baja">
            <a:extLst>
              <a:ext uri="{FF2B5EF4-FFF2-40B4-BE49-F238E27FC236}">
                <a16:creationId xmlns:a16="http://schemas.microsoft.com/office/drawing/2014/main" id="{F779ED8B-FE73-D5BD-D616-6437306E5E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3047" y="1604678"/>
            <a:ext cx="2453248" cy="4350588"/>
          </a:xfrm>
          <a:prstGeom prst="rect">
            <a:avLst/>
          </a:prstGeom>
        </p:spPr>
      </p:pic>
    </p:spTree>
    <p:extLst>
      <p:ext uri="{BB962C8B-B14F-4D97-AF65-F5344CB8AC3E}">
        <p14:creationId xmlns:p14="http://schemas.microsoft.com/office/powerpoint/2010/main" val="7756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39654-61ED-A5DF-1161-FF552EB7AACD}"/>
              </a:ext>
            </a:extLst>
          </p:cNvPr>
          <p:cNvSpPr>
            <a:spLocks noGrp="1"/>
          </p:cNvSpPr>
          <p:nvPr>
            <p:ph type="title"/>
          </p:nvPr>
        </p:nvSpPr>
        <p:spPr/>
        <p:txBody>
          <a:bodyPr/>
          <a:lstStyle/>
          <a:p>
            <a:pPr algn="ctr"/>
            <a:r>
              <a:rPr lang="es-ES" dirty="0"/>
              <a:t>Representación del mapa</a:t>
            </a:r>
          </a:p>
        </p:txBody>
      </p:sp>
      <p:pic>
        <p:nvPicPr>
          <p:cNvPr id="4" name="Imagen 3" descr="Patrón de fondo&#10;&#10;Descripción generada automáticamente">
            <a:extLst>
              <a:ext uri="{FF2B5EF4-FFF2-40B4-BE49-F238E27FC236}">
                <a16:creationId xmlns:a16="http://schemas.microsoft.com/office/drawing/2014/main" id="{C5164A85-2019-6EEC-8A5F-7FDF25512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948" y="2611876"/>
            <a:ext cx="1095741" cy="2116644"/>
          </a:xfrm>
          <a:prstGeom prst="rect">
            <a:avLst/>
          </a:prstGeom>
        </p:spPr>
      </p:pic>
      <p:pic>
        <p:nvPicPr>
          <p:cNvPr id="5" name="Imagen 4" descr="Icono&#10;&#10;Descripción generada automáticamente">
            <a:extLst>
              <a:ext uri="{FF2B5EF4-FFF2-40B4-BE49-F238E27FC236}">
                <a16:creationId xmlns:a16="http://schemas.microsoft.com/office/drawing/2014/main" id="{0AB824A4-F241-3A38-F075-9002297F9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651" y="2494570"/>
            <a:ext cx="2327278" cy="2233950"/>
          </a:xfrm>
          <a:prstGeom prst="rect">
            <a:avLst/>
          </a:prstGeom>
        </p:spPr>
      </p:pic>
    </p:spTree>
    <p:extLst>
      <p:ext uri="{BB962C8B-B14F-4D97-AF65-F5344CB8AC3E}">
        <p14:creationId xmlns:p14="http://schemas.microsoft.com/office/powerpoint/2010/main" val="40721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39654-61ED-A5DF-1161-FF552EB7AACD}"/>
              </a:ext>
            </a:extLst>
          </p:cNvPr>
          <p:cNvSpPr>
            <a:spLocks noGrp="1"/>
          </p:cNvSpPr>
          <p:nvPr>
            <p:ph type="title"/>
          </p:nvPr>
        </p:nvSpPr>
        <p:spPr/>
        <p:txBody>
          <a:bodyPr/>
          <a:lstStyle/>
          <a:p>
            <a:pPr algn="ctr"/>
            <a:r>
              <a:rPr lang="es-ES" dirty="0"/>
              <a:t>Representación del mapa</a:t>
            </a:r>
          </a:p>
        </p:txBody>
      </p:sp>
      <p:pic>
        <p:nvPicPr>
          <p:cNvPr id="8" name="Imagen 7" descr="Imagen que contiene Icono&#10;&#10;Descripción generada automáticamente">
            <a:extLst>
              <a:ext uri="{FF2B5EF4-FFF2-40B4-BE49-F238E27FC236}">
                <a16:creationId xmlns:a16="http://schemas.microsoft.com/office/drawing/2014/main" id="{1C2180A2-F00B-089A-44C6-86BB5A9FC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754" y="2210353"/>
            <a:ext cx="1074579" cy="3090692"/>
          </a:xfrm>
          <a:prstGeom prst="rect">
            <a:avLst/>
          </a:prstGeom>
        </p:spPr>
      </p:pic>
      <p:pic>
        <p:nvPicPr>
          <p:cNvPr id="10" name="Imagen 9" descr="Imagen que contiene Gráfico&#10;&#10;Descripción generada automáticamente">
            <a:extLst>
              <a:ext uri="{FF2B5EF4-FFF2-40B4-BE49-F238E27FC236}">
                <a16:creationId xmlns:a16="http://schemas.microsoft.com/office/drawing/2014/main" id="{799FF21E-67E4-FB64-BD0B-EEA11280A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655" y="2325511"/>
            <a:ext cx="1152774" cy="2975534"/>
          </a:xfrm>
          <a:prstGeom prst="rect">
            <a:avLst/>
          </a:prstGeom>
        </p:spPr>
      </p:pic>
      <p:pic>
        <p:nvPicPr>
          <p:cNvPr id="12" name="Imagen 11" descr="Icono&#10;&#10;Descripción generada automáticamente">
            <a:extLst>
              <a:ext uri="{FF2B5EF4-FFF2-40B4-BE49-F238E27FC236}">
                <a16:creationId xmlns:a16="http://schemas.microsoft.com/office/drawing/2014/main" id="{94481A55-86C9-5163-F7D7-787C602EE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789" y="2479140"/>
            <a:ext cx="2950457" cy="2553118"/>
          </a:xfrm>
          <a:prstGeom prst="rect">
            <a:avLst/>
          </a:prstGeom>
        </p:spPr>
      </p:pic>
    </p:spTree>
    <p:extLst>
      <p:ext uri="{BB962C8B-B14F-4D97-AF65-F5344CB8AC3E}">
        <p14:creationId xmlns:p14="http://schemas.microsoft.com/office/powerpoint/2010/main" val="43188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Un conjunto de letras blancas en un fondo blanco&#10;&#10;Descripción generada automáticamente con confianza media">
            <a:extLst>
              <a:ext uri="{FF2B5EF4-FFF2-40B4-BE49-F238E27FC236}">
                <a16:creationId xmlns:a16="http://schemas.microsoft.com/office/drawing/2014/main" id="{FC35F5D9-617A-153D-46BA-61B8C880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840" y="1695132"/>
            <a:ext cx="4111768" cy="4552315"/>
          </a:xfrm>
          <a:prstGeom prst="rect">
            <a:avLst/>
          </a:prstGeom>
        </p:spPr>
      </p:pic>
      <p:sp>
        <p:nvSpPr>
          <p:cNvPr id="2" name="Título 1">
            <a:extLst>
              <a:ext uri="{FF2B5EF4-FFF2-40B4-BE49-F238E27FC236}">
                <a16:creationId xmlns:a16="http://schemas.microsoft.com/office/drawing/2014/main" id="{65B39654-61ED-A5DF-1161-FF552EB7AACD}"/>
              </a:ext>
            </a:extLst>
          </p:cNvPr>
          <p:cNvSpPr>
            <a:spLocks noGrp="1"/>
          </p:cNvSpPr>
          <p:nvPr>
            <p:ph type="title"/>
          </p:nvPr>
        </p:nvSpPr>
        <p:spPr/>
        <p:txBody>
          <a:bodyPr/>
          <a:lstStyle/>
          <a:p>
            <a:pPr algn="ctr"/>
            <a:r>
              <a:rPr lang="es-ES" dirty="0"/>
              <a:t>Representación del mapa</a:t>
            </a:r>
          </a:p>
        </p:txBody>
      </p:sp>
      <p:pic>
        <p:nvPicPr>
          <p:cNvPr id="6" name="Imagen 5" descr="Diagrama&#10;&#10;Descripción generada automáticamente">
            <a:extLst>
              <a:ext uri="{FF2B5EF4-FFF2-40B4-BE49-F238E27FC236}">
                <a16:creationId xmlns:a16="http://schemas.microsoft.com/office/drawing/2014/main" id="{9A2C590E-FD59-BE8B-3BFA-E5E91B3CF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392" y="1473527"/>
            <a:ext cx="4602480" cy="4986633"/>
          </a:xfrm>
          <a:prstGeom prst="rect">
            <a:avLst/>
          </a:prstGeom>
        </p:spPr>
      </p:pic>
    </p:spTree>
    <p:extLst>
      <p:ext uri="{BB962C8B-B14F-4D97-AF65-F5344CB8AC3E}">
        <p14:creationId xmlns:p14="http://schemas.microsoft.com/office/powerpoint/2010/main" val="50404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Iteraciones</a:t>
            </a:r>
          </a:p>
        </p:txBody>
      </p:sp>
    </p:spTree>
    <p:extLst>
      <p:ext uri="{BB962C8B-B14F-4D97-AF65-F5344CB8AC3E}">
        <p14:creationId xmlns:p14="http://schemas.microsoft.com/office/powerpoint/2010/main" val="371356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0A864-51C2-FCF6-D022-C2E38FB5BA0B}"/>
              </a:ext>
            </a:extLst>
          </p:cNvPr>
          <p:cNvSpPr>
            <a:spLocks noGrp="1"/>
          </p:cNvSpPr>
          <p:nvPr>
            <p:ph type="title"/>
          </p:nvPr>
        </p:nvSpPr>
        <p:spPr/>
        <p:txBody>
          <a:bodyPr/>
          <a:lstStyle/>
          <a:p>
            <a:pPr algn="ctr"/>
            <a:r>
              <a:rPr lang="es-ES" dirty="0"/>
              <a:t>Iteraciones principales</a:t>
            </a:r>
          </a:p>
        </p:txBody>
      </p:sp>
      <p:pic>
        <p:nvPicPr>
          <p:cNvPr id="4" name="Imagen 3" descr="Imagen que contiene juguete, lego, pequeño, tabla&#10;&#10;Descripción generada automáticamente">
            <a:extLst>
              <a:ext uri="{FF2B5EF4-FFF2-40B4-BE49-F238E27FC236}">
                <a16:creationId xmlns:a16="http://schemas.microsoft.com/office/drawing/2014/main" id="{9FBE933F-A91C-4A85-C65C-D35B2098F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636" y="1707229"/>
            <a:ext cx="2311085" cy="1935528"/>
          </a:xfrm>
          <a:prstGeom prst="rect">
            <a:avLst/>
          </a:prstGeom>
        </p:spPr>
      </p:pic>
      <p:pic>
        <p:nvPicPr>
          <p:cNvPr id="5" name="Imagen 4" descr="Imagen que contiene equipamiento, hombre, esquiando, vuelo&#10;&#10;Descripción generada automáticamente">
            <a:extLst>
              <a:ext uri="{FF2B5EF4-FFF2-40B4-BE49-F238E27FC236}">
                <a16:creationId xmlns:a16="http://schemas.microsoft.com/office/drawing/2014/main" id="{D67C81F6-D585-9482-A6F5-082630A5A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721" y="1707229"/>
            <a:ext cx="2183958" cy="1935528"/>
          </a:xfrm>
          <a:prstGeom prst="rect">
            <a:avLst/>
          </a:prstGeom>
        </p:spPr>
      </p:pic>
      <p:pic>
        <p:nvPicPr>
          <p:cNvPr id="6" name="Imagen 5">
            <a:extLst>
              <a:ext uri="{FF2B5EF4-FFF2-40B4-BE49-F238E27FC236}">
                <a16:creationId xmlns:a16="http://schemas.microsoft.com/office/drawing/2014/main" id="{098DF748-C671-43C8-CC70-E24201939989}"/>
              </a:ext>
            </a:extLst>
          </p:cNvPr>
          <p:cNvPicPr>
            <a:picLocks noChangeAspect="1"/>
          </p:cNvPicPr>
          <p:nvPr/>
        </p:nvPicPr>
        <p:blipFill rotWithShape="1">
          <a:blip r:embed="rId5">
            <a:extLst>
              <a:ext uri="{28A0092B-C50C-407E-A947-70E740481C1C}">
                <a14:useLocalDpi xmlns:a14="http://schemas.microsoft.com/office/drawing/2010/main" val="0"/>
              </a:ext>
            </a:extLst>
          </a:blip>
          <a:srcRect l="31780" r="29944" b="4202"/>
          <a:stretch/>
        </p:blipFill>
        <p:spPr bwMode="auto">
          <a:xfrm>
            <a:off x="8699526" y="1707231"/>
            <a:ext cx="2300843" cy="1935526"/>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924920B9-CDC5-3810-96EB-A2086EAC349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170" r="32436" b="4622"/>
          <a:stretch/>
        </p:blipFill>
        <p:spPr bwMode="auto">
          <a:xfrm>
            <a:off x="6448550" y="1707229"/>
            <a:ext cx="2250976" cy="1935526"/>
          </a:xfrm>
          <a:prstGeom prst="rect">
            <a:avLst/>
          </a:prstGeom>
          <a:noFill/>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95842746-D6A9-AD53-E1C4-C5711B717D8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941" t="17079" r="31882" b="12122"/>
          <a:stretch/>
        </p:blipFill>
        <p:spPr bwMode="auto">
          <a:xfrm>
            <a:off x="1644636" y="4317276"/>
            <a:ext cx="2279812" cy="1864476"/>
          </a:xfrm>
          <a:prstGeom prst="rect">
            <a:avLst/>
          </a:prstGeom>
          <a:noFill/>
          <a:ln>
            <a:noFill/>
          </a:ln>
          <a:extLst>
            <a:ext uri="{53640926-AAD7-44D8-BBD7-CCE9431645EC}">
              <a14:shadowObscured xmlns:a14="http://schemas.microsoft.com/office/drawing/2010/main"/>
            </a:ext>
          </a:extLst>
        </p:spPr>
      </p:pic>
      <p:pic>
        <p:nvPicPr>
          <p:cNvPr id="9" name="Imagen 8" descr="Imagen que contiene tabla, aire, calle, hombre&#10;&#10;Descripción generada automáticamente">
            <a:extLst>
              <a:ext uri="{FF2B5EF4-FFF2-40B4-BE49-F238E27FC236}">
                <a16:creationId xmlns:a16="http://schemas.microsoft.com/office/drawing/2014/main" id="{61D6AAEC-2A02-CB8F-8081-F98ABBF46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4448" y="4317276"/>
            <a:ext cx="2243464" cy="1864474"/>
          </a:xfrm>
          <a:prstGeom prst="rect">
            <a:avLst/>
          </a:prstGeom>
        </p:spPr>
      </p:pic>
      <p:pic>
        <p:nvPicPr>
          <p:cNvPr id="10" name="Imagen 9">
            <a:extLst>
              <a:ext uri="{FF2B5EF4-FFF2-40B4-BE49-F238E27FC236}">
                <a16:creationId xmlns:a16="http://schemas.microsoft.com/office/drawing/2014/main" id="{7ACB4E56-70BC-8ADF-7DA2-EE51418C467C}"/>
              </a:ext>
            </a:extLst>
          </p:cNvPr>
          <p:cNvPicPr>
            <a:picLocks noChangeAspect="1"/>
          </p:cNvPicPr>
          <p:nvPr/>
        </p:nvPicPr>
        <p:blipFill rotWithShape="1">
          <a:blip r:embed="rId9"/>
          <a:srcRect l="6504" t="212"/>
          <a:stretch/>
        </p:blipFill>
        <p:spPr>
          <a:xfrm>
            <a:off x="6448550" y="4317276"/>
            <a:ext cx="2345020" cy="1864474"/>
          </a:xfrm>
          <a:prstGeom prst="rect">
            <a:avLst/>
          </a:prstGeom>
        </p:spPr>
      </p:pic>
      <p:pic>
        <p:nvPicPr>
          <p:cNvPr id="11" name="Imagen 10" descr="Diagrama, Dibujo de ingeniería&#10;&#10;Descripción generada automáticamente">
            <a:extLst>
              <a:ext uri="{FF2B5EF4-FFF2-40B4-BE49-F238E27FC236}">
                <a16:creationId xmlns:a16="http://schemas.microsoft.com/office/drawing/2014/main" id="{C6949FD5-CA67-40D4-5332-A79A97696E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3569" y="4317276"/>
            <a:ext cx="2357195" cy="1864474"/>
          </a:xfrm>
          <a:prstGeom prst="rect">
            <a:avLst/>
          </a:prstGeom>
        </p:spPr>
      </p:pic>
    </p:spTree>
    <p:extLst>
      <p:ext uri="{BB962C8B-B14F-4D97-AF65-F5344CB8AC3E}">
        <p14:creationId xmlns:p14="http://schemas.microsoft.com/office/powerpoint/2010/main" val="246656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E0A864-51C2-FCF6-D022-C2E38FB5BA0B}"/>
              </a:ext>
            </a:extLst>
          </p:cNvPr>
          <p:cNvSpPr>
            <a:spLocks noGrp="1"/>
          </p:cNvSpPr>
          <p:nvPr>
            <p:ph type="title"/>
          </p:nvPr>
        </p:nvSpPr>
        <p:spPr/>
        <p:txBody>
          <a:bodyPr/>
          <a:lstStyle/>
          <a:p>
            <a:pPr algn="ctr"/>
            <a:r>
              <a:rPr lang="es-ES" dirty="0"/>
              <a:t>Cálculo de giro</a:t>
            </a:r>
          </a:p>
        </p:txBody>
      </p:sp>
      <p:pic>
        <p:nvPicPr>
          <p:cNvPr id="6" name="Imagen 5">
            <a:extLst>
              <a:ext uri="{FF2B5EF4-FFF2-40B4-BE49-F238E27FC236}">
                <a16:creationId xmlns:a16="http://schemas.microsoft.com/office/drawing/2014/main" id="{10D4CBD4-1486-1D62-8877-C63D8107C8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992" y="2423370"/>
            <a:ext cx="4535666" cy="2349995"/>
          </a:xfrm>
          <a:prstGeom prst="rect">
            <a:avLst/>
          </a:prstGeom>
          <a:noFill/>
          <a:ln>
            <a:noFill/>
          </a:ln>
        </p:spPr>
      </p:pic>
      <p:pic>
        <p:nvPicPr>
          <p:cNvPr id="9" name="Imagen 8">
            <a:extLst>
              <a:ext uri="{FF2B5EF4-FFF2-40B4-BE49-F238E27FC236}">
                <a16:creationId xmlns:a16="http://schemas.microsoft.com/office/drawing/2014/main" id="{CFE995F3-C1DC-F771-6646-26ECB8A0D84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5809" y="2425885"/>
            <a:ext cx="4435060" cy="2347480"/>
          </a:xfrm>
          <a:prstGeom prst="rect">
            <a:avLst/>
          </a:prstGeom>
          <a:noFill/>
          <a:ln>
            <a:noFill/>
          </a:ln>
        </p:spPr>
      </p:pic>
    </p:spTree>
    <p:extLst>
      <p:ext uri="{BB962C8B-B14F-4D97-AF65-F5344CB8AC3E}">
        <p14:creationId xmlns:p14="http://schemas.microsoft.com/office/powerpoint/2010/main" val="3955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Introducción</a:t>
            </a:r>
          </a:p>
        </p:txBody>
      </p:sp>
    </p:spTree>
    <p:extLst>
      <p:ext uri="{BB962C8B-B14F-4D97-AF65-F5344CB8AC3E}">
        <p14:creationId xmlns:p14="http://schemas.microsoft.com/office/powerpoint/2010/main" val="415862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Software y comunicación</a:t>
            </a:r>
          </a:p>
        </p:txBody>
      </p:sp>
    </p:spTree>
    <p:extLst>
      <p:ext uri="{BB962C8B-B14F-4D97-AF65-F5344CB8AC3E}">
        <p14:creationId xmlns:p14="http://schemas.microsoft.com/office/powerpoint/2010/main" val="92329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3D1FA-9813-9178-B367-90F39BB74F46}"/>
              </a:ext>
            </a:extLst>
          </p:cNvPr>
          <p:cNvSpPr>
            <a:spLocks noGrp="1"/>
          </p:cNvSpPr>
          <p:nvPr>
            <p:ph type="title"/>
          </p:nvPr>
        </p:nvSpPr>
        <p:spPr/>
        <p:txBody>
          <a:bodyPr/>
          <a:lstStyle/>
          <a:p>
            <a:pPr algn="ctr"/>
            <a:r>
              <a:rPr lang="es-ES" dirty="0"/>
              <a:t>Software y comunicación</a:t>
            </a:r>
          </a:p>
        </p:txBody>
      </p:sp>
      <p:pic>
        <p:nvPicPr>
          <p:cNvPr id="4" name="Imagen 3" descr="Diagrama&#10;&#10;Descripción generada automáticamente">
            <a:extLst>
              <a:ext uri="{FF2B5EF4-FFF2-40B4-BE49-F238E27FC236}">
                <a16:creationId xmlns:a16="http://schemas.microsoft.com/office/drawing/2014/main" id="{D2BE08C5-4971-4DF5-3319-3EFC12270B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835" y="1448326"/>
            <a:ext cx="7440330" cy="5044549"/>
          </a:xfrm>
          <a:prstGeom prst="rect">
            <a:avLst/>
          </a:prstGeom>
          <a:noFill/>
          <a:ln>
            <a:noFill/>
          </a:ln>
        </p:spPr>
      </p:pic>
    </p:spTree>
    <p:extLst>
      <p:ext uri="{BB962C8B-B14F-4D97-AF65-F5344CB8AC3E}">
        <p14:creationId xmlns:p14="http://schemas.microsoft.com/office/powerpoint/2010/main" val="257073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Evolución del robot</a:t>
            </a:r>
          </a:p>
        </p:txBody>
      </p:sp>
    </p:spTree>
    <p:extLst>
      <p:ext uri="{BB962C8B-B14F-4D97-AF65-F5344CB8AC3E}">
        <p14:creationId xmlns:p14="http://schemas.microsoft.com/office/powerpoint/2010/main" val="331372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37AB51-0253-8DDC-FE0B-C861B49800C8}"/>
              </a:ext>
            </a:extLst>
          </p:cNvPr>
          <p:cNvSpPr>
            <a:spLocks noGrp="1"/>
          </p:cNvSpPr>
          <p:nvPr>
            <p:ph type="title"/>
          </p:nvPr>
        </p:nvSpPr>
        <p:spPr/>
        <p:txBody>
          <a:bodyPr/>
          <a:lstStyle/>
          <a:p>
            <a:pPr algn="ctr"/>
            <a:r>
              <a:rPr lang="es-ES" dirty="0"/>
              <a:t>Problemas </a:t>
            </a:r>
          </a:p>
        </p:txBody>
      </p:sp>
      <p:pic>
        <p:nvPicPr>
          <p:cNvPr id="1026" name="Picture 2" descr="Ilustración vectorial bombilla con rayos de luz en estilo pop art dibujos  animados con contorno | Vector Premium">
            <a:extLst>
              <a:ext uri="{FF2B5EF4-FFF2-40B4-BE49-F238E27FC236}">
                <a16:creationId xmlns:a16="http://schemas.microsoft.com/office/drawing/2014/main" id="{8FA254A3-DF7E-6769-843F-8A3C3EB2D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42" y="2382442"/>
            <a:ext cx="2765777" cy="2765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o poner el porcentaje de batería en la pantalla de tu Android">
            <a:extLst>
              <a:ext uri="{FF2B5EF4-FFF2-40B4-BE49-F238E27FC236}">
                <a16:creationId xmlns:a16="http://schemas.microsoft.com/office/drawing/2014/main" id="{79F071A7-170E-8AEF-5D7C-3E597D3C5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623" y="3248051"/>
            <a:ext cx="3288753" cy="19001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tion basics: How to define roll, pitch, and yaw for linear systems">
            <a:extLst>
              <a:ext uri="{FF2B5EF4-FFF2-40B4-BE49-F238E27FC236}">
                <a16:creationId xmlns:a16="http://schemas.microsoft.com/office/drawing/2014/main" id="{D686C9C2-3DE6-2880-68DD-D5733F4B3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6380" y="2503280"/>
            <a:ext cx="2872958" cy="252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DA2E6-125C-FF03-2033-CC57E7D0D04A}"/>
              </a:ext>
            </a:extLst>
          </p:cNvPr>
          <p:cNvSpPr>
            <a:spLocks noGrp="1"/>
          </p:cNvSpPr>
          <p:nvPr>
            <p:ph type="title"/>
          </p:nvPr>
        </p:nvSpPr>
        <p:spPr/>
        <p:txBody>
          <a:bodyPr/>
          <a:lstStyle/>
          <a:p>
            <a:pPr algn="ctr"/>
            <a:r>
              <a:rPr lang="es-ES" dirty="0"/>
              <a:t>Reevaluación del robot</a:t>
            </a:r>
          </a:p>
        </p:txBody>
      </p:sp>
      <p:pic>
        <p:nvPicPr>
          <p:cNvPr id="4" name="Imagen 3" descr="Diagrama&#10;&#10;Descripción generada automáticamente">
            <a:extLst>
              <a:ext uri="{FF2B5EF4-FFF2-40B4-BE49-F238E27FC236}">
                <a16:creationId xmlns:a16="http://schemas.microsoft.com/office/drawing/2014/main" id="{B23B9A85-5CA3-34B6-192A-FC977476B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50" y="1690688"/>
            <a:ext cx="4946700" cy="4889950"/>
          </a:xfrm>
          <a:prstGeom prst="rect">
            <a:avLst/>
          </a:prstGeom>
        </p:spPr>
      </p:pic>
    </p:spTree>
    <p:extLst>
      <p:ext uri="{BB962C8B-B14F-4D97-AF65-F5344CB8AC3E}">
        <p14:creationId xmlns:p14="http://schemas.microsoft.com/office/powerpoint/2010/main" val="34808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DEE1B-DA29-6F1D-FC53-FD9BCA9F2F30}"/>
              </a:ext>
            </a:extLst>
          </p:cNvPr>
          <p:cNvSpPr>
            <a:spLocks noGrp="1"/>
          </p:cNvSpPr>
          <p:nvPr>
            <p:ph type="title"/>
          </p:nvPr>
        </p:nvSpPr>
        <p:spPr/>
        <p:txBody>
          <a:bodyPr/>
          <a:lstStyle/>
          <a:p>
            <a:pPr algn="ctr"/>
            <a:r>
              <a:rPr lang="es-ES" dirty="0"/>
              <a:t>Guías</a:t>
            </a:r>
          </a:p>
        </p:txBody>
      </p:sp>
      <p:pic>
        <p:nvPicPr>
          <p:cNvPr id="4" name="Imagen 3" descr="Imagen que contiene lego, juguete, tabla, espejo&#10;&#10;Descripción generada automáticamente">
            <a:extLst>
              <a:ext uri="{FF2B5EF4-FFF2-40B4-BE49-F238E27FC236}">
                <a16:creationId xmlns:a16="http://schemas.microsoft.com/office/drawing/2014/main" id="{4128F40E-73CB-8486-1478-52AC27E115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948" y="2137470"/>
            <a:ext cx="4118978" cy="3234411"/>
          </a:xfrm>
          <a:prstGeom prst="rect">
            <a:avLst/>
          </a:prstGeom>
        </p:spPr>
      </p:pic>
      <p:pic>
        <p:nvPicPr>
          <p:cNvPr id="5" name="Imagen 4">
            <a:extLst>
              <a:ext uri="{FF2B5EF4-FFF2-40B4-BE49-F238E27FC236}">
                <a16:creationId xmlns:a16="http://schemas.microsoft.com/office/drawing/2014/main" id="{ABF5DC39-24DB-A572-C3C0-A09AF340D3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829533" y="2339821"/>
            <a:ext cx="3772399" cy="2829710"/>
          </a:xfrm>
          <a:prstGeom prst="rect">
            <a:avLst/>
          </a:prstGeom>
          <a:noFill/>
          <a:ln>
            <a:noFill/>
          </a:ln>
        </p:spPr>
      </p:pic>
    </p:spTree>
    <p:extLst>
      <p:ext uri="{BB962C8B-B14F-4D97-AF65-F5344CB8AC3E}">
        <p14:creationId xmlns:p14="http://schemas.microsoft.com/office/powerpoint/2010/main" val="35708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A36CD-1A26-3EB4-803E-33E6E07F39C4}"/>
              </a:ext>
            </a:extLst>
          </p:cNvPr>
          <p:cNvSpPr>
            <a:spLocks noGrp="1"/>
          </p:cNvSpPr>
          <p:nvPr>
            <p:ph type="title"/>
          </p:nvPr>
        </p:nvSpPr>
        <p:spPr/>
        <p:txBody>
          <a:bodyPr/>
          <a:lstStyle/>
          <a:p>
            <a:pPr algn="ctr"/>
            <a:r>
              <a:rPr lang="es-ES" dirty="0"/>
              <a:t>Orugas</a:t>
            </a:r>
          </a:p>
        </p:txBody>
      </p:sp>
      <p:pic>
        <p:nvPicPr>
          <p:cNvPr id="4" name="Imagen 3" descr="Imagen que contiene estructuras metálicas&#10;&#10;Descripción generada automáticamente">
            <a:extLst>
              <a:ext uri="{FF2B5EF4-FFF2-40B4-BE49-F238E27FC236}">
                <a16:creationId xmlns:a16="http://schemas.microsoft.com/office/drawing/2014/main" id="{C8FDB53B-8C38-2559-B297-E945CA4B7B7F}"/>
              </a:ext>
            </a:extLst>
          </p:cNvPr>
          <p:cNvPicPr>
            <a:picLocks noChangeAspect="1"/>
          </p:cNvPicPr>
          <p:nvPr/>
        </p:nvPicPr>
        <p:blipFill>
          <a:blip r:embed="rId3"/>
          <a:stretch>
            <a:fillRect/>
          </a:stretch>
        </p:blipFill>
        <p:spPr>
          <a:xfrm>
            <a:off x="1162118" y="2323520"/>
            <a:ext cx="4520799" cy="2210960"/>
          </a:xfrm>
          <a:prstGeom prst="rect">
            <a:avLst/>
          </a:prstGeom>
        </p:spPr>
      </p:pic>
      <p:pic>
        <p:nvPicPr>
          <p:cNvPr id="5" name="Imagen 4">
            <a:extLst>
              <a:ext uri="{FF2B5EF4-FFF2-40B4-BE49-F238E27FC236}">
                <a16:creationId xmlns:a16="http://schemas.microsoft.com/office/drawing/2014/main" id="{272E5163-BCCC-BE14-5791-A5A9E4E7F7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475" r="25624"/>
          <a:stretch/>
        </p:blipFill>
        <p:spPr bwMode="auto">
          <a:xfrm rot="5400000">
            <a:off x="6719281" y="1690414"/>
            <a:ext cx="3454142" cy="38745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120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Conclusiones</a:t>
            </a:r>
          </a:p>
        </p:txBody>
      </p:sp>
    </p:spTree>
    <p:extLst>
      <p:ext uri="{BB962C8B-B14F-4D97-AF65-F5344CB8AC3E}">
        <p14:creationId xmlns:p14="http://schemas.microsoft.com/office/powerpoint/2010/main" val="113465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F15BD-7812-3A0E-CB18-E893E6C8FC29}"/>
              </a:ext>
            </a:extLst>
          </p:cNvPr>
          <p:cNvSpPr>
            <a:spLocks noGrp="1"/>
          </p:cNvSpPr>
          <p:nvPr>
            <p:ph type="title"/>
          </p:nvPr>
        </p:nvSpPr>
        <p:spPr/>
        <p:txBody>
          <a:bodyPr/>
          <a:lstStyle/>
          <a:p>
            <a:pPr algn="ctr"/>
            <a:r>
              <a:rPr lang="es-ES" dirty="0"/>
              <a:t>Conclusiones</a:t>
            </a:r>
          </a:p>
        </p:txBody>
      </p:sp>
      <p:pic>
        <p:nvPicPr>
          <p:cNvPr id="4" name="ResultadoFinal">
            <a:hlinkClick r:id="" action="ppaction://media"/>
            <a:extLst>
              <a:ext uri="{FF2B5EF4-FFF2-40B4-BE49-F238E27FC236}">
                <a16:creationId xmlns:a16="http://schemas.microsoft.com/office/drawing/2014/main" id="{5802A7E5-7971-A0EF-CE34-5502035C4F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4167188" y="190501"/>
            <a:ext cx="3857625" cy="6858000"/>
          </a:xfrm>
          <a:prstGeom prst="rect">
            <a:avLst/>
          </a:prstGeom>
        </p:spPr>
      </p:pic>
    </p:spTree>
    <p:extLst>
      <p:ext uri="{BB962C8B-B14F-4D97-AF65-F5344CB8AC3E}">
        <p14:creationId xmlns:p14="http://schemas.microsoft.com/office/powerpoint/2010/main" val="2036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185B69-228D-D993-034E-838317485A2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531" y="339892"/>
            <a:ext cx="5391150" cy="3028950"/>
          </a:xfrm>
          <a:prstGeom prst="rect">
            <a:avLst/>
          </a:prstGeom>
          <a:noFill/>
          <a:ln>
            <a:solidFill>
              <a:schemeClr val="tx1"/>
            </a:solidFill>
          </a:ln>
        </p:spPr>
      </p:pic>
      <p:pic>
        <p:nvPicPr>
          <p:cNvPr id="8" name="Imagen 7">
            <a:extLst>
              <a:ext uri="{FF2B5EF4-FFF2-40B4-BE49-F238E27FC236}">
                <a16:creationId xmlns:a16="http://schemas.microsoft.com/office/drawing/2014/main" id="{FFD65DCD-79C7-3276-F325-56F3C6ADCBA4}"/>
              </a:ext>
            </a:extLst>
          </p:cNvPr>
          <p:cNvPicPr>
            <a:picLocks noChangeAspect="1"/>
          </p:cNvPicPr>
          <p:nvPr/>
        </p:nvPicPr>
        <p:blipFill>
          <a:blip r:embed="rId4"/>
          <a:stretch>
            <a:fillRect/>
          </a:stretch>
        </p:blipFill>
        <p:spPr>
          <a:xfrm>
            <a:off x="5281863" y="534146"/>
            <a:ext cx="5839992" cy="4418106"/>
          </a:xfrm>
          <a:prstGeom prst="rect">
            <a:avLst/>
          </a:prstGeom>
          <a:ln>
            <a:solidFill>
              <a:schemeClr val="tx1"/>
            </a:solidFill>
          </a:ln>
        </p:spPr>
      </p:pic>
      <p:pic>
        <p:nvPicPr>
          <p:cNvPr id="10" name="Imagen 9">
            <a:extLst>
              <a:ext uri="{FF2B5EF4-FFF2-40B4-BE49-F238E27FC236}">
                <a16:creationId xmlns:a16="http://schemas.microsoft.com/office/drawing/2014/main" id="{667338B1-DEDD-A362-213A-70A950B3FF3A}"/>
              </a:ext>
            </a:extLst>
          </p:cNvPr>
          <p:cNvPicPr>
            <a:picLocks noChangeAspect="1"/>
          </p:cNvPicPr>
          <p:nvPr/>
        </p:nvPicPr>
        <p:blipFill>
          <a:blip r:embed="rId5"/>
          <a:stretch>
            <a:fillRect/>
          </a:stretch>
        </p:blipFill>
        <p:spPr>
          <a:xfrm>
            <a:off x="817480" y="2032890"/>
            <a:ext cx="6363186" cy="3438469"/>
          </a:xfrm>
          <a:prstGeom prst="rect">
            <a:avLst/>
          </a:prstGeom>
          <a:ln>
            <a:solidFill>
              <a:schemeClr val="tx1"/>
            </a:solidFill>
          </a:ln>
        </p:spPr>
      </p:pic>
      <p:pic>
        <p:nvPicPr>
          <p:cNvPr id="2050" name="Picture 2" descr="Aula 2023 | Salón Internacional del Estudiante y Oferta Educativa">
            <a:extLst>
              <a:ext uri="{FF2B5EF4-FFF2-40B4-BE49-F238E27FC236}">
                <a16:creationId xmlns:a16="http://schemas.microsoft.com/office/drawing/2014/main" id="{D762FA33-4ECB-B6AC-AB63-6B96A85CF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610" y="3206781"/>
            <a:ext cx="4584625" cy="34384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33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7163A-1AAB-FCCC-58DC-208148AA5622}"/>
              </a:ext>
            </a:extLst>
          </p:cNvPr>
          <p:cNvSpPr>
            <a:spLocks noGrp="1"/>
          </p:cNvSpPr>
          <p:nvPr>
            <p:ph type="title"/>
          </p:nvPr>
        </p:nvSpPr>
        <p:spPr/>
        <p:txBody>
          <a:bodyPr/>
          <a:lstStyle/>
          <a:p>
            <a:pPr algn="ctr"/>
            <a:r>
              <a:rPr lang="es-ES" dirty="0"/>
              <a:t>Resumen</a:t>
            </a:r>
          </a:p>
        </p:txBody>
      </p:sp>
      <p:pic>
        <p:nvPicPr>
          <p:cNvPr id="7" name="Imagen 6">
            <a:extLst>
              <a:ext uri="{FF2B5EF4-FFF2-40B4-BE49-F238E27FC236}">
                <a16:creationId xmlns:a16="http://schemas.microsoft.com/office/drawing/2014/main" id="{FB9A285F-15C1-D5B9-7551-BD95B2910004}"/>
              </a:ext>
            </a:extLst>
          </p:cNvPr>
          <p:cNvPicPr>
            <a:picLocks noChangeAspect="1"/>
          </p:cNvPicPr>
          <p:nvPr/>
        </p:nvPicPr>
        <p:blipFill>
          <a:blip r:embed="rId3"/>
          <a:stretch>
            <a:fillRect/>
          </a:stretch>
        </p:blipFill>
        <p:spPr>
          <a:xfrm>
            <a:off x="838200" y="2632995"/>
            <a:ext cx="2966156" cy="2336868"/>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B57228B6-F341-4C23-E413-68CC4533C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22" y="2684619"/>
            <a:ext cx="2349956" cy="2229539"/>
          </a:xfrm>
          <a:prstGeom prst="rect">
            <a:avLst/>
          </a:prstGeom>
        </p:spPr>
      </p:pic>
      <p:pic>
        <p:nvPicPr>
          <p:cNvPr id="13" name="Imagen 12">
            <a:extLst>
              <a:ext uri="{FF2B5EF4-FFF2-40B4-BE49-F238E27FC236}">
                <a16:creationId xmlns:a16="http://schemas.microsoft.com/office/drawing/2014/main" id="{9F9C5163-CD80-D6E2-BF34-43EA26BFB883}"/>
              </a:ext>
            </a:extLst>
          </p:cNvPr>
          <p:cNvPicPr>
            <a:picLocks noChangeAspect="1"/>
          </p:cNvPicPr>
          <p:nvPr/>
        </p:nvPicPr>
        <p:blipFill rotWithShape="1">
          <a:blip r:embed="rId5"/>
          <a:srcRect t="16719"/>
          <a:stretch/>
        </p:blipFill>
        <p:spPr>
          <a:xfrm>
            <a:off x="8387644" y="2967990"/>
            <a:ext cx="1446375" cy="1946168"/>
          </a:xfrm>
          <a:prstGeom prst="rect">
            <a:avLst/>
          </a:prstGeom>
        </p:spPr>
      </p:pic>
      <p:sp>
        <p:nvSpPr>
          <p:cNvPr id="14" name="Signo más 13">
            <a:extLst>
              <a:ext uri="{FF2B5EF4-FFF2-40B4-BE49-F238E27FC236}">
                <a16:creationId xmlns:a16="http://schemas.microsoft.com/office/drawing/2014/main" id="{C9432A11-BA87-4B59-7E9D-0EC33479661B}"/>
              </a:ext>
            </a:extLst>
          </p:cNvPr>
          <p:cNvSpPr/>
          <p:nvPr/>
        </p:nvSpPr>
        <p:spPr>
          <a:xfrm>
            <a:off x="4015556" y="3553855"/>
            <a:ext cx="491066" cy="491066"/>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s igual a 14">
            <a:extLst>
              <a:ext uri="{FF2B5EF4-FFF2-40B4-BE49-F238E27FC236}">
                <a16:creationId xmlns:a16="http://schemas.microsoft.com/office/drawing/2014/main" id="{639D77E0-BF9B-EFDB-070D-910E93BABB06}"/>
              </a:ext>
            </a:extLst>
          </p:cNvPr>
          <p:cNvSpPr/>
          <p:nvPr/>
        </p:nvSpPr>
        <p:spPr>
          <a:xfrm>
            <a:off x="7583778" y="3553855"/>
            <a:ext cx="491066" cy="491066"/>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solidFill>
                <a:schemeClr val="tx1"/>
              </a:solidFill>
            </a:endParaRPr>
          </a:p>
        </p:txBody>
      </p:sp>
      <p:pic>
        <p:nvPicPr>
          <p:cNvPr id="17" name="Imagen 16" descr="Imagen que contiene Gráfico&#10;&#10;Descripción generada automáticamente">
            <a:extLst>
              <a:ext uri="{FF2B5EF4-FFF2-40B4-BE49-F238E27FC236}">
                <a16:creationId xmlns:a16="http://schemas.microsoft.com/office/drawing/2014/main" id="{B5D21EEE-AF74-0F88-DDD3-0FE7463F43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14186" flipH="1">
            <a:off x="8842496" y="2379675"/>
            <a:ext cx="609888" cy="609888"/>
          </a:xfrm>
          <a:prstGeom prst="rect">
            <a:avLst/>
          </a:prstGeom>
        </p:spPr>
      </p:pic>
    </p:spTree>
    <p:extLst>
      <p:ext uri="{BB962C8B-B14F-4D97-AF65-F5344CB8AC3E}">
        <p14:creationId xmlns:p14="http://schemas.microsoft.com/office/powerpoint/2010/main" val="19277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0E819-DB7B-5732-A95F-A8AEF9CE5783}"/>
              </a:ext>
            </a:extLst>
          </p:cNvPr>
          <p:cNvSpPr>
            <a:spLocks noGrp="1"/>
          </p:cNvSpPr>
          <p:nvPr>
            <p:ph type="title"/>
          </p:nvPr>
        </p:nvSpPr>
        <p:spPr>
          <a:xfrm>
            <a:off x="838200" y="2953413"/>
            <a:ext cx="10515600" cy="951174"/>
          </a:xfrm>
        </p:spPr>
        <p:txBody>
          <a:bodyPr/>
          <a:lstStyle/>
          <a:p>
            <a:pPr algn="ctr"/>
            <a:r>
              <a:rPr lang="es-ES" dirty="0"/>
              <a:t>Fin</a:t>
            </a:r>
          </a:p>
        </p:txBody>
      </p:sp>
    </p:spTree>
    <p:extLst>
      <p:ext uri="{BB962C8B-B14F-4D97-AF65-F5344CB8AC3E}">
        <p14:creationId xmlns:p14="http://schemas.microsoft.com/office/powerpoint/2010/main" val="37920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7163A-1AAB-FCCC-58DC-208148AA5622}"/>
              </a:ext>
            </a:extLst>
          </p:cNvPr>
          <p:cNvSpPr>
            <a:spLocks noGrp="1"/>
          </p:cNvSpPr>
          <p:nvPr>
            <p:ph type="title"/>
          </p:nvPr>
        </p:nvSpPr>
        <p:spPr/>
        <p:txBody>
          <a:bodyPr/>
          <a:lstStyle/>
          <a:p>
            <a:pPr algn="ctr"/>
            <a:r>
              <a:rPr lang="es-ES" dirty="0"/>
              <a:t>Resumen</a:t>
            </a:r>
          </a:p>
        </p:txBody>
      </p:sp>
      <p:pic>
        <p:nvPicPr>
          <p:cNvPr id="8" name="Imagen 7" descr="Un espejo en la pared&#10;&#10;Descripción generada automáticamente con confianza baja">
            <a:extLst>
              <a:ext uri="{FF2B5EF4-FFF2-40B4-BE49-F238E27FC236}">
                <a16:creationId xmlns:a16="http://schemas.microsoft.com/office/drawing/2014/main" id="{BB3F37A7-C52A-E7BC-BD22-3EF002DEE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69488" y="1224809"/>
            <a:ext cx="2643189" cy="4687429"/>
          </a:xfrm>
          <a:prstGeom prst="rect">
            <a:avLst/>
          </a:prstGeom>
        </p:spPr>
      </p:pic>
      <p:pic>
        <p:nvPicPr>
          <p:cNvPr id="10" name="Imagen 9" descr="Imagen de la pantalla de un computador&#10;&#10;Descripción generada automáticamente con confianza media">
            <a:extLst>
              <a:ext uri="{FF2B5EF4-FFF2-40B4-BE49-F238E27FC236}">
                <a16:creationId xmlns:a16="http://schemas.microsoft.com/office/drawing/2014/main" id="{B873AE41-51AB-F3A1-DE8D-F8AC8598A601}"/>
              </a:ext>
            </a:extLst>
          </p:cNvPr>
          <p:cNvPicPr>
            <a:picLocks noChangeAspect="1"/>
          </p:cNvPicPr>
          <p:nvPr/>
        </p:nvPicPr>
        <p:blipFill rotWithShape="1">
          <a:blip r:embed="rId4">
            <a:extLst>
              <a:ext uri="{28A0092B-C50C-407E-A947-70E740481C1C}">
                <a14:useLocalDpi xmlns:a14="http://schemas.microsoft.com/office/drawing/2010/main" val="0"/>
              </a:ext>
            </a:extLst>
          </a:blip>
          <a:srcRect l="30346" t="6919" r="24698" b="3728"/>
          <a:stretch/>
        </p:blipFill>
        <p:spPr>
          <a:xfrm>
            <a:off x="1793523" y="1892123"/>
            <a:ext cx="2991555" cy="3352800"/>
          </a:xfrm>
          <a:prstGeom prst="rect">
            <a:avLst/>
          </a:prstGeom>
        </p:spPr>
      </p:pic>
      <p:cxnSp>
        <p:nvCxnSpPr>
          <p:cNvPr id="16" name="Conector recto de flecha 15">
            <a:extLst>
              <a:ext uri="{FF2B5EF4-FFF2-40B4-BE49-F238E27FC236}">
                <a16:creationId xmlns:a16="http://schemas.microsoft.com/office/drawing/2014/main" id="{F5FDE008-6B52-92AC-5EAA-9C63CE140770}"/>
              </a:ext>
            </a:extLst>
          </p:cNvPr>
          <p:cNvCxnSpPr>
            <a:cxnSpLocks/>
          </p:cNvCxnSpPr>
          <p:nvPr/>
        </p:nvCxnSpPr>
        <p:spPr>
          <a:xfrm>
            <a:off x="5012267" y="3568523"/>
            <a:ext cx="127564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33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DA0EC-7845-8920-EE4D-C63AD7B30C32}"/>
              </a:ext>
            </a:extLst>
          </p:cNvPr>
          <p:cNvSpPr>
            <a:spLocks noGrp="1"/>
          </p:cNvSpPr>
          <p:nvPr>
            <p:ph type="title"/>
          </p:nvPr>
        </p:nvSpPr>
        <p:spPr/>
        <p:txBody>
          <a:bodyPr/>
          <a:lstStyle/>
          <a:p>
            <a:pPr algn="ctr"/>
            <a:r>
              <a:rPr lang="es-ES" dirty="0" err="1"/>
              <a:t>Objectives</a:t>
            </a:r>
            <a:endParaRPr lang="es-ES" dirty="0"/>
          </a:p>
        </p:txBody>
      </p:sp>
      <p:pic>
        <p:nvPicPr>
          <p:cNvPr id="1026" name="Picture 2" descr="Qué es una base de conocimientos de servicio al cliente? Beneficios,  consejos, una guía - CommBox">
            <a:extLst>
              <a:ext uri="{FF2B5EF4-FFF2-40B4-BE49-F238E27FC236}">
                <a16:creationId xmlns:a16="http://schemas.microsoft.com/office/drawing/2014/main" id="{CAB04734-AB4D-91E3-D3FE-756100BC9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2407920"/>
            <a:ext cx="4051976" cy="2374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keting Digital y Desarrollo de aplicaciones ya se puede estudiar en  Cartago - Cartago Hoy">
            <a:extLst>
              <a:ext uri="{FF2B5EF4-FFF2-40B4-BE49-F238E27FC236}">
                <a16:creationId xmlns:a16="http://schemas.microsoft.com/office/drawing/2014/main" id="{15F5D0C8-AB50-8F9E-1A26-F1D4D2B2E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369" y="1690688"/>
            <a:ext cx="2735262" cy="1538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3 robots personales que puedes comprar en 2022 - Geekflare">
            <a:extLst>
              <a:ext uri="{FF2B5EF4-FFF2-40B4-BE49-F238E27FC236}">
                <a16:creationId xmlns:a16="http://schemas.microsoft.com/office/drawing/2014/main" id="{30AB81FC-52B4-03FB-3F4F-B2508C0AB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369" y="3628948"/>
            <a:ext cx="2701290" cy="18008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a:extLst>
              <a:ext uri="{FF2B5EF4-FFF2-40B4-BE49-F238E27FC236}">
                <a16:creationId xmlns:a16="http://schemas.microsoft.com/office/drawing/2014/main" id="{2A17B316-1C6B-C6A2-C3B3-7431BD382FF3}"/>
              </a:ext>
            </a:extLst>
          </p:cNvPr>
          <p:cNvCxnSpPr>
            <a:cxnSpLocks/>
            <a:stCxn id="1026" idx="3"/>
          </p:cNvCxnSpPr>
          <p:nvPr/>
        </p:nvCxnSpPr>
        <p:spPr>
          <a:xfrm>
            <a:off x="4229776" y="3595023"/>
            <a:ext cx="803234" cy="763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ector recto de flecha 8">
            <a:extLst>
              <a:ext uri="{FF2B5EF4-FFF2-40B4-BE49-F238E27FC236}">
                <a16:creationId xmlns:a16="http://schemas.microsoft.com/office/drawing/2014/main" id="{72D7CA02-F9EB-602F-F58A-F4AA5BCF0BC1}"/>
              </a:ext>
            </a:extLst>
          </p:cNvPr>
          <p:cNvCxnSpPr>
            <a:stCxn id="1026" idx="3"/>
          </p:cNvCxnSpPr>
          <p:nvPr/>
        </p:nvCxnSpPr>
        <p:spPr>
          <a:xfrm flipV="1">
            <a:off x="4229776" y="2560320"/>
            <a:ext cx="707984" cy="10347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32" name="Picture 8" descr="REBORN: Dare to fail | Interreg Europe">
            <a:extLst>
              <a:ext uri="{FF2B5EF4-FFF2-40B4-BE49-F238E27FC236}">
                <a16:creationId xmlns:a16="http://schemas.microsoft.com/office/drawing/2014/main" id="{74D577E5-8032-575F-E1C7-30006CFE2B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9106" y="2820275"/>
            <a:ext cx="4615094" cy="153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66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7CDAC-17F0-47C4-B1A4-07E72BB62057}"/>
              </a:ext>
            </a:extLst>
          </p:cNvPr>
          <p:cNvSpPr>
            <a:spLocks noGrp="1"/>
          </p:cNvSpPr>
          <p:nvPr>
            <p:ph type="title"/>
          </p:nvPr>
        </p:nvSpPr>
        <p:spPr/>
        <p:txBody>
          <a:bodyPr/>
          <a:lstStyle/>
          <a:p>
            <a:pPr algn="ctr"/>
            <a:r>
              <a:rPr lang="es-ES" dirty="0" err="1"/>
              <a:t>Objectives</a:t>
            </a:r>
            <a:endParaRPr lang="es-ES" dirty="0"/>
          </a:p>
        </p:txBody>
      </p:sp>
      <p:sp>
        <p:nvSpPr>
          <p:cNvPr id="3" name="Marcador de contenido 2">
            <a:extLst>
              <a:ext uri="{FF2B5EF4-FFF2-40B4-BE49-F238E27FC236}">
                <a16:creationId xmlns:a16="http://schemas.microsoft.com/office/drawing/2014/main" id="{7E95EC2F-98C1-963D-4DFC-BC6FCE7D8229}"/>
              </a:ext>
            </a:extLst>
          </p:cNvPr>
          <p:cNvSpPr>
            <a:spLocks noGrp="1"/>
          </p:cNvSpPr>
          <p:nvPr>
            <p:ph idx="1"/>
          </p:nvPr>
        </p:nvSpPr>
        <p:spPr/>
        <p:txBody>
          <a:bodyPr/>
          <a:lstStyle/>
          <a:p>
            <a:r>
              <a:rPr lang="es-ES" dirty="0"/>
              <a:t>MsPacMan </a:t>
            </a:r>
            <a:r>
              <a:rPr lang="es-ES" dirty="0" err="1"/>
              <a:t>framework</a:t>
            </a:r>
            <a:endParaRPr lang="es-ES" dirty="0"/>
          </a:p>
          <a:p>
            <a:r>
              <a:rPr lang="es-ES" dirty="0" err="1"/>
              <a:t>Understand</a:t>
            </a:r>
            <a:r>
              <a:rPr lang="es-ES" dirty="0"/>
              <a:t> </a:t>
            </a:r>
            <a:r>
              <a:rPr lang="es-ES" dirty="0" err="1"/>
              <a:t>how</a:t>
            </a:r>
            <a:r>
              <a:rPr lang="es-ES" dirty="0"/>
              <a:t> robots </a:t>
            </a:r>
            <a:r>
              <a:rPr lang="es-ES" dirty="0" err="1"/>
              <a:t>work</a:t>
            </a:r>
            <a:endParaRPr lang="es-ES" dirty="0"/>
          </a:p>
          <a:p>
            <a:r>
              <a:rPr lang="es-ES" dirty="0" err="1"/>
              <a:t>Inteligent</a:t>
            </a:r>
            <a:r>
              <a:rPr lang="es-ES" dirty="0"/>
              <a:t> </a:t>
            </a:r>
            <a:r>
              <a:rPr lang="es-ES" dirty="0" err="1"/>
              <a:t>system</a:t>
            </a:r>
            <a:endParaRPr lang="es-ES" dirty="0"/>
          </a:p>
          <a:p>
            <a:r>
              <a:rPr lang="es-ES" dirty="0" err="1"/>
              <a:t>Bidirectional</a:t>
            </a:r>
            <a:r>
              <a:rPr lang="es-ES" dirty="0"/>
              <a:t> </a:t>
            </a:r>
            <a:r>
              <a:rPr lang="es-ES" dirty="0" err="1"/>
              <a:t>comunication</a:t>
            </a:r>
            <a:r>
              <a:rPr lang="es-ES" dirty="0"/>
              <a:t> </a:t>
            </a:r>
            <a:r>
              <a:rPr lang="es-ES" dirty="0" err="1"/>
              <a:t>system</a:t>
            </a:r>
            <a:endParaRPr lang="es-ES" dirty="0"/>
          </a:p>
        </p:txBody>
      </p:sp>
    </p:spTree>
    <p:extLst>
      <p:ext uri="{BB962C8B-B14F-4D97-AF65-F5344CB8AC3E}">
        <p14:creationId xmlns:p14="http://schemas.microsoft.com/office/powerpoint/2010/main" val="3621128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ADAB21-F7F9-DE24-7341-3C1CE0C03725}"/>
              </a:ext>
            </a:extLst>
          </p:cNvPr>
          <p:cNvSpPr>
            <a:spLocks noGrp="1"/>
          </p:cNvSpPr>
          <p:nvPr>
            <p:ph type="title"/>
          </p:nvPr>
        </p:nvSpPr>
        <p:spPr/>
        <p:txBody>
          <a:bodyPr/>
          <a:lstStyle/>
          <a:p>
            <a:r>
              <a:rPr lang="es-ES" dirty="0"/>
              <a:t>Introducción, y trabajo previo</a:t>
            </a:r>
          </a:p>
        </p:txBody>
      </p:sp>
      <p:sp>
        <p:nvSpPr>
          <p:cNvPr id="3" name="Marcador de contenido 2">
            <a:extLst>
              <a:ext uri="{FF2B5EF4-FFF2-40B4-BE49-F238E27FC236}">
                <a16:creationId xmlns:a16="http://schemas.microsoft.com/office/drawing/2014/main" id="{95A368F8-822F-A174-51EE-359FE982F220}"/>
              </a:ext>
            </a:extLst>
          </p:cNvPr>
          <p:cNvSpPr>
            <a:spLocks noGrp="1"/>
          </p:cNvSpPr>
          <p:nvPr>
            <p:ph idx="1"/>
          </p:nvPr>
        </p:nvSpPr>
        <p:spPr/>
        <p:txBody>
          <a:bodyPr/>
          <a:lstStyle/>
          <a:p>
            <a:pPr marL="0" indent="0">
              <a:buNone/>
            </a:pPr>
            <a:r>
              <a:rPr lang="es-ES" dirty="0"/>
              <a:t>Tres preguntas</a:t>
            </a:r>
          </a:p>
          <a:p>
            <a:r>
              <a:rPr lang="es-ES" dirty="0"/>
              <a:t>¿Cómo se va a mover?</a:t>
            </a:r>
          </a:p>
          <a:p>
            <a:r>
              <a:rPr lang="es-ES" dirty="0"/>
              <a:t>¿Cómo va a saber por donde ir?</a:t>
            </a:r>
          </a:p>
          <a:p>
            <a:r>
              <a:rPr lang="es-ES" dirty="0"/>
              <a:t>¿Cómo se va a comunicar con el resto de robots?</a:t>
            </a:r>
          </a:p>
        </p:txBody>
      </p:sp>
    </p:spTree>
    <p:extLst>
      <p:ext uri="{BB962C8B-B14F-4D97-AF65-F5344CB8AC3E}">
        <p14:creationId xmlns:p14="http://schemas.microsoft.com/office/powerpoint/2010/main" val="108684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6CABAC-F1EF-C427-D1A6-0138987D8A70}"/>
              </a:ext>
            </a:extLst>
          </p:cNvPr>
          <p:cNvSpPr>
            <a:spLocks noGrp="1"/>
          </p:cNvSpPr>
          <p:nvPr>
            <p:ph type="title"/>
          </p:nvPr>
        </p:nvSpPr>
        <p:spPr/>
        <p:txBody>
          <a:bodyPr/>
          <a:lstStyle/>
          <a:p>
            <a:r>
              <a:rPr lang="es-ES" dirty="0"/>
              <a:t>¿Cómo se va a mover?</a:t>
            </a:r>
          </a:p>
        </p:txBody>
      </p:sp>
      <p:pic>
        <p:nvPicPr>
          <p:cNvPr id="3074" name="Picture 2" descr="2d Tank Game: vector de stock (libre de regalías) 288841409 | Shutterstock">
            <a:extLst>
              <a:ext uri="{FF2B5EF4-FFF2-40B4-BE49-F238E27FC236}">
                <a16:creationId xmlns:a16="http://schemas.microsoft.com/office/drawing/2014/main" id="{B5995DD8-52FA-1700-6D6E-EC56B30F02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74"/>
          <a:stretch/>
        </p:blipFill>
        <p:spPr bwMode="auto">
          <a:xfrm rot="5400000">
            <a:off x="1909964" y="1854842"/>
            <a:ext cx="2075441" cy="314831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Interfaz de usuario gráfica&#10;&#10;Descripción generada automáticamente">
            <a:extLst>
              <a:ext uri="{FF2B5EF4-FFF2-40B4-BE49-F238E27FC236}">
                <a16:creationId xmlns:a16="http://schemas.microsoft.com/office/drawing/2014/main" id="{D1E2DDA5-4BE7-C38C-EF1C-52F24C017964}"/>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5400000">
            <a:off x="7506608" y="1814050"/>
            <a:ext cx="2135125" cy="3289584"/>
          </a:xfrm>
          <a:prstGeom prst="rect">
            <a:avLst/>
          </a:prstGeom>
        </p:spPr>
      </p:pic>
      <p:pic>
        <p:nvPicPr>
          <p:cNvPr id="12" name="Imagen 11" descr="Interfaz de usuario gráfica&#10;&#10;Descripción generada automáticamente">
            <a:extLst>
              <a:ext uri="{FF2B5EF4-FFF2-40B4-BE49-F238E27FC236}">
                <a16:creationId xmlns:a16="http://schemas.microsoft.com/office/drawing/2014/main" id="{A4B7C997-4DF9-530A-CE2A-68C97120A4FF}"/>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rot="8051663">
            <a:off x="7260571" y="2349378"/>
            <a:ext cx="2135125" cy="3289584"/>
          </a:xfrm>
          <a:prstGeom prst="rect">
            <a:avLst/>
          </a:prstGeom>
        </p:spPr>
      </p:pic>
      <p:pic>
        <p:nvPicPr>
          <p:cNvPr id="13" name="Imagen 12" descr="Interfaz de usuario gráfica&#10;&#10;Descripción generada automáticamente">
            <a:extLst>
              <a:ext uri="{FF2B5EF4-FFF2-40B4-BE49-F238E27FC236}">
                <a16:creationId xmlns:a16="http://schemas.microsoft.com/office/drawing/2014/main" id="{7A026443-B8C1-BD32-75E6-7CD506E795A5}"/>
              </a:ext>
            </a:extLst>
          </p:cNvPr>
          <p:cNvPicPr>
            <a:picLocks noChangeAspect="1"/>
          </p:cNvPicPr>
          <p:nvPr/>
        </p:nvPicPr>
        <p:blipFill>
          <a:blip r:embed="rId4">
            <a:alphaModFix amt="85000"/>
            <a:extLst>
              <a:ext uri="{28A0092B-C50C-407E-A947-70E740481C1C}">
                <a14:useLocalDpi xmlns:a14="http://schemas.microsoft.com/office/drawing/2010/main" val="0"/>
              </a:ext>
            </a:extLst>
          </a:blip>
          <a:stretch>
            <a:fillRect/>
          </a:stretch>
        </p:blipFill>
        <p:spPr>
          <a:xfrm rot="10800000">
            <a:off x="6896733" y="2391279"/>
            <a:ext cx="2135125" cy="3289584"/>
          </a:xfrm>
          <a:prstGeom prst="rect">
            <a:avLst/>
          </a:prstGeom>
        </p:spPr>
      </p:pic>
      <p:cxnSp>
        <p:nvCxnSpPr>
          <p:cNvPr id="14" name="Conector recto de flecha 13">
            <a:extLst>
              <a:ext uri="{FF2B5EF4-FFF2-40B4-BE49-F238E27FC236}">
                <a16:creationId xmlns:a16="http://schemas.microsoft.com/office/drawing/2014/main" id="{A66C95A3-50C7-3269-3A44-839896DD34B8}"/>
              </a:ext>
            </a:extLst>
          </p:cNvPr>
          <p:cNvCxnSpPr>
            <a:cxnSpLocks/>
          </p:cNvCxnSpPr>
          <p:nvPr/>
        </p:nvCxnSpPr>
        <p:spPr>
          <a:xfrm>
            <a:off x="4803494" y="3428999"/>
            <a:ext cx="12925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ector recto de flecha 18">
            <a:extLst>
              <a:ext uri="{FF2B5EF4-FFF2-40B4-BE49-F238E27FC236}">
                <a16:creationId xmlns:a16="http://schemas.microsoft.com/office/drawing/2014/main" id="{35EE6DD6-CE4C-8BBD-0CEB-6B33013FB145}"/>
              </a:ext>
            </a:extLst>
          </p:cNvPr>
          <p:cNvCxnSpPr>
            <a:cxnSpLocks/>
          </p:cNvCxnSpPr>
          <p:nvPr/>
        </p:nvCxnSpPr>
        <p:spPr>
          <a:xfrm>
            <a:off x="8007751" y="5906166"/>
            <a:ext cx="0" cy="699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896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ompetición universitaria de coches sigue-líneas | Rockbotic.com">
            <a:extLst>
              <a:ext uri="{FF2B5EF4-FFF2-40B4-BE49-F238E27FC236}">
                <a16:creationId xmlns:a16="http://schemas.microsoft.com/office/drawing/2014/main" id="{4E487BF1-0ED3-94AC-EC40-8E918C99C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690688"/>
            <a:ext cx="5053314" cy="33507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BA20924-979E-CC37-77AF-A524413FEBCF}"/>
              </a:ext>
            </a:extLst>
          </p:cNvPr>
          <p:cNvSpPr>
            <a:spLocks noGrp="1"/>
          </p:cNvSpPr>
          <p:nvPr>
            <p:ph type="title"/>
          </p:nvPr>
        </p:nvSpPr>
        <p:spPr/>
        <p:txBody>
          <a:bodyPr/>
          <a:lstStyle/>
          <a:p>
            <a:r>
              <a:rPr lang="es-ES" dirty="0"/>
              <a:t>¿Cómo va a saber por donde ir?</a:t>
            </a:r>
          </a:p>
        </p:txBody>
      </p:sp>
      <p:pic>
        <p:nvPicPr>
          <p:cNvPr id="2050" name="Picture 2" descr="Competición de sigue líneas y velocistas 2017 | OSHWDem CORUÑA">
            <a:extLst>
              <a:ext uri="{FF2B5EF4-FFF2-40B4-BE49-F238E27FC236}">
                <a16:creationId xmlns:a16="http://schemas.microsoft.com/office/drawing/2014/main" id="{F621C0FF-D2DE-E6C5-11CA-7DACE0D27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033" y="3429000"/>
            <a:ext cx="6007768" cy="270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8967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1383</Words>
  <Application>Microsoft Office PowerPoint</Application>
  <PresentationFormat>Panorámica</PresentationFormat>
  <Paragraphs>85</Paragraphs>
  <Slides>30</Slides>
  <Notes>19</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Calibri Light</vt:lpstr>
      <vt:lpstr>Times New Roman</vt:lpstr>
      <vt:lpstr>Tema de Office</vt:lpstr>
      <vt:lpstr>Entorno IoT para la ejecución de comportamientos inteligentes   IoT enviroment for the execution of intelligent behaviours</vt:lpstr>
      <vt:lpstr>Introducción</vt:lpstr>
      <vt:lpstr>Resumen</vt:lpstr>
      <vt:lpstr>Resumen</vt:lpstr>
      <vt:lpstr>Objectives</vt:lpstr>
      <vt:lpstr>Objectives</vt:lpstr>
      <vt:lpstr>Introducción, y trabajo previo</vt:lpstr>
      <vt:lpstr>¿Cómo se va a mover?</vt:lpstr>
      <vt:lpstr>¿Cómo va a saber por donde ir?</vt:lpstr>
      <vt:lpstr>¿Cómo se va a comunicar con el resto de robots?</vt:lpstr>
      <vt:lpstr>Investigación prévia</vt:lpstr>
      <vt:lpstr>Componentes iniciales</vt:lpstr>
      <vt:lpstr>Pruebas</vt:lpstr>
      <vt:lpstr>Representación del mapa</vt:lpstr>
      <vt:lpstr>Representación del mapa</vt:lpstr>
      <vt:lpstr>Representación del mapa</vt:lpstr>
      <vt:lpstr>Iteraciones</vt:lpstr>
      <vt:lpstr>Iteraciones principales</vt:lpstr>
      <vt:lpstr>Cálculo de giro</vt:lpstr>
      <vt:lpstr>Software y comunicación</vt:lpstr>
      <vt:lpstr>Software y comunicación</vt:lpstr>
      <vt:lpstr>Evolución del robot</vt:lpstr>
      <vt:lpstr>Problemas </vt:lpstr>
      <vt:lpstr>Reevaluación del robot</vt:lpstr>
      <vt:lpstr>Guías</vt:lpstr>
      <vt:lpstr>Orugas</vt:lpstr>
      <vt:lpstr>Conclusiones</vt:lpstr>
      <vt:lpstr>Conclusiones</vt:lpstr>
      <vt:lpstr>Presentación de PowerPoint</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Entorno IoT para la ejecución de comportamientos inteligentes   IoT enviroment for the execution of intelligent behaviours</dc:title>
  <dc:creator>Juanma Salva</dc:creator>
  <cp:lastModifiedBy>Juanma Salva</cp:lastModifiedBy>
  <cp:revision>23</cp:revision>
  <dcterms:created xsi:type="dcterms:W3CDTF">2022-05-31T08:39:20Z</dcterms:created>
  <dcterms:modified xsi:type="dcterms:W3CDTF">2022-06-05T17:43:56Z</dcterms:modified>
</cp:coreProperties>
</file>